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 id="273" r:id="rId35"/>
    <p:sldId id="274" r:id="rId36"/>
    <p:sldId id="275" r:id="rId3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Jua" charset="1" panose="00000000000000000000"/>
      <p:regular r:id="rId10"/>
    </p:embeddedFont>
    <p:embeddedFont>
      <p:font typeface="Le Petit Cochon" charset="1" panose="00000500000000000000"/>
      <p:regular r:id="rId11"/>
    </p:embeddedFont>
    <p:embeddedFont>
      <p:font typeface="Canva Sans" charset="1" panose="020B0503030501040103"/>
      <p:regular r:id="rId12"/>
    </p:embeddedFont>
    <p:embeddedFont>
      <p:font typeface="Canva Sans Bold" charset="1" panose="020B0803030501040103"/>
      <p:regular r:id="rId13"/>
    </p:embeddedFont>
    <p:embeddedFont>
      <p:font typeface="Canva Sans Italics" charset="1" panose="020B0503030501040103"/>
      <p:regular r:id="rId14"/>
    </p:embeddedFont>
    <p:embeddedFont>
      <p:font typeface="Canva Sans Bold Italics" charset="1" panose="020B0803030501040103"/>
      <p:regular r:id="rId15"/>
    </p:embeddedFont>
    <p:embeddedFont>
      <p:font typeface="Canva Sans Medium" charset="1" panose="020B0603030501040103"/>
      <p:regular r:id="rId16"/>
    </p:embeddedFont>
    <p:embeddedFont>
      <p:font typeface="Canva Sans Medium Italics" charset="1" panose="020B0603030501040103"/>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28" Target="slides/slide11.xml" Type="http://schemas.openxmlformats.org/officeDocument/2006/relationships/slide"/><Relationship Id="rId29" Target="slides/slide12.xml" Type="http://schemas.openxmlformats.org/officeDocument/2006/relationships/slide"/><Relationship Id="rId3" Target="viewProps.xml" Type="http://schemas.openxmlformats.org/officeDocument/2006/relationships/viewProps"/><Relationship Id="rId30" Target="slides/slide13.xml" Type="http://schemas.openxmlformats.org/officeDocument/2006/relationships/slide"/><Relationship Id="rId31" Target="slides/slide14.xml" Type="http://schemas.openxmlformats.org/officeDocument/2006/relationships/slide"/><Relationship Id="rId32" Target="slides/slide15.xml" Type="http://schemas.openxmlformats.org/officeDocument/2006/relationships/slide"/><Relationship Id="rId33" Target="slides/slide16.xml" Type="http://schemas.openxmlformats.org/officeDocument/2006/relationships/slide"/><Relationship Id="rId34" Target="slides/slide17.xml" Type="http://schemas.openxmlformats.org/officeDocument/2006/relationships/slide"/><Relationship Id="rId35" Target="slides/slide18.xml" Type="http://schemas.openxmlformats.org/officeDocument/2006/relationships/slide"/><Relationship Id="rId36" Target="slides/slide19.xml" Type="http://schemas.openxmlformats.org/officeDocument/2006/relationships/slide"/><Relationship Id="rId37" Target="slides/slide20.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65.png" Type="http://schemas.openxmlformats.org/officeDocument/2006/relationships/image"/><Relationship Id="rId7" Target="../media/image66.png" Type="http://schemas.openxmlformats.org/officeDocument/2006/relationships/image"/><Relationship Id="rId8" Target="../media/image67.svg" Type="http://schemas.openxmlformats.org/officeDocument/2006/relationships/image"/><Relationship Id="rId9" Target="../media/image68.gif"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1.gif" Type="http://schemas.openxmlformats.org/officeDocument/2006/relationships/image"/><Relationship Id="rId11" Target="../media/image72.png" Type="http://schemas.openxmlformats.org/officeDocument/2006/relationships/image"/><Relationship Id="rId12" Target="../media/image73.png" Type="http://schemas.openxmlformats.org/officeDocument/2006/relationships/image"/><Relationship Id="rId13" Target="../media/image74.png" Type="http://schemas.openxmlformats.org/officeDocument/2006/relationships/image"/><Relationship Id="rId14" Target="../media/image75.svg" Type="http://schemas.openxmlformats.org/officeDocument/2006/relationships/image"/><Relationship Id="rId2" Target="../media/image69.png" Type="http://schemas.openxmlformats.org/officeDocument/2006/relationships/image"/><Relationship Id="rId3" Target="../media/image70.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76.png" Type="http://schemas.openxmlformats.org/officeDocument/2006/relationships/image"/><Relationship Id="rId9" Target="../media/image77.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1.svg" Type="http://schemas.openxmlformats.org/officeDocument/2006/relationships/image"/><Relationship Id="rId2" Target="../media/image49.png" Type="http://schemas.openxmlformats.org/officeDocument/2006/relationships/image"/><Relationship Id="rId3" Target="../media/image50.svg" Type="http://schemas.openxmlformats.org/officeDocument/2006/relationships/image"/><Relationship Id="rId4" Target="../media/image51.png" Type="http://schemas.openxmlformats.org/officeDocument/2006/relationships/image"/><Relationship Id="rId5" Target="../media/image52.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79.png" Type="http://schemas.openxmlformats.org/officeDocument/2006/relationships/image"/><Relationship Id="rId9" Target="../media/image80.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4.png" Type="http://schemas.openxmlformats.org/officeDocument/2006/relationships/image"/><Relationship Id="rId11" Target="../media/image85.svg" Type="http://schemas.openxmlformats.org/officeDocument/2006/relationships/image"/><Relationship Id="rId2" Target="../media/image41.png" Type="http://schemas.openxmlformats.org/officeDocument/2006/relationships/image"/><Relationship Id="rId3" Target="../media/image4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82.png" Type="http://schemas.openxmlformats.org/officeDocument/2006/relationships/image"/><Relationship Id="rId9" Target="../media/image83.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86.png" Type="http://schemas.openxmlformats.org/officeDocument/2006/relationships/image"/><Relationship Id="rId9" Target="../media/image87.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9.svg" Type="http://schemas.openxmlformats.org/officeDocument/2006/relationships/image"/><Relationship Id="rId2" Target="../media/image25.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88.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2.svg" Type="http://schemas.openxmlformats.org/officeDocument/2006/relationships/image"/><Relationship Id="rId11" Target="../media/image93.png" Type="http://schemas.openxmlformats.org/officeDocument/2006/relationships/image"/><Relationship Id="rId12" Target="../media/image94.png" Type="http://schemas.openxmlformats.org/officeDocument/2006/relationships/image"/><Relationship Id="rId13" Target="../media/image95.svg" Type="http://schemas.openxmlformats.org/officeDocument/2006/relationships/image"/><Relationship Id="rId2" Target="../media/image41.png" Type="http://schemas.openxmlformats.org/officeDocument/2006/relationships/image"/><Relationship Id="rId3" Target="../media/image42.sv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90.png" Type="http://schemas.openxmlformats.org/officeDocument/2006/relationships/image"/><Relationship Id="rId9" Target="../media/image91.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8.png" Type="http://schemas.openxmlformats.org/officeDocument/2006/relationships/image"/><Relationship Id="rId11" Target="../media/image9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96.png" Type="http://schemas.openxmlformats.org/officeDocument/2006/relationships/image"/><Relationship Id="rId5" Target="../media/image97.sv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0.png" Type="http://schemas.openxmlformats.org/officeDocument/2006/relationships/image"/><Relationship Id="rId3" Target="../media/image101.svg" Type="http://schemas.openxmlformats.org/officeDocument/2006/relationships/image"/><Relationship Id="rId4" Target="../media/image102.png" Type="http://schemas.openxmlformats.org/officeDocument/2006/relationships/image"/><Relationship Id="rId5" Target="../media/image103.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5.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04.png" Type="http://schemas.openxmlformats.org/officeDocument/2006/relationships/image"/><Relationship Id="rId7" Target="../media/image105.png" Type="http://schemas.openxmlformats.org/officeDocument/2006/relationships/image"/><Relationship Id="rId8" Target="../media/image106.png" Type="http://schemas.openxmlformats.org/officeDocument/2006/relationships/image"/><Relationship Id="rId9" Target="../media/image107.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9.png" Type="http://schemas.openxmlformats.org/officeDocument/2006/relationships/image"/><Relationship Id="rId13" Target="../media/image10.svg" Type="http://schemas.openxmlformats.org/officeDocument/2006/relationships/image"/><Relationship Id="rId14" Target="../media/image11.png" Type="http://schemas.openxmlformats.org/officeDocument/2006/relationships/image"/><Relationship Id="rId15" Target="../media/image12.svg" Type="http://schemas.openxmlformats.org/officeDocument/2006/relationships/image"/><Relationship Id="rId16" Target="../media/image24.jpeg" Type="http://schemas.openxmlformats.org/officeDocument/2006/relationships/image"/><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3.svg" Type="http://schemas.openxmlformats.org/officeDocument/2006/relationships/image"/><Relationship Id="rId11" Target="../media/image34.png" Type="http://schemas.openxmlformats.org/officeDocument/2006/relationships/image"/><Relationship Id="rId12" Target="../media/image35.svg" Type="http://schemas.openxmlformats.org/officeDocument/2006/relationships/image"/><Relationship Id="rId13" Target="../media/image7.png" Type="http://schemas.openxmlformats.org/officeDocument/2006/relationships/image"/><Relationship Id="rId14" Target="../media/image8.svg" Type="http://schemas.openxmlformats.org/officeDocument/2006/relationships/image"/><Relationship Id="rId15" Target="../media/image11.png" Type="http://schemas.openxmlformats.org/officeDocument/2006/relationships/image"/><Relationship Id="rId16" Target="../media/image12.svg" Type="http://schemas.openxmlformats.org/officeDocument/2006/relationships/image"/><Relationship Id="rId2" Target="../media/image25.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 Id="rId9" Target="../media/image32.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38.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39.png" Type="http://schemas.openxmlformats.org/officeDocument/2006/relationships/image"/><Relationship Id="rId9" Target="../media/image40.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9.png" Type="http://schemas.openxmlformats.org/officeDocument/2006/relationships/image"/><Relationship Id="rId11" Target="../media/image50.svg" Type="http://schemas.openxmlformats.org/officeDocument/2006/relationships/image"/><Relationship Id="rId12" Target="../media/image51.png" Type="http://schemas.openxmlformats.org/officeDocument/2006/relationships/image"/><Relationship Id="rId13" Target="../media/image52.svg" Type="http://schemas.openxmlformats.org/officeDocument/2006/relationships/image"/><Relationship Id="rId14" Target="../media/image18.png" Type="http://schemas.openxmlformats.org/officeDocument/2006/relationships/image"/><Relationship Id="rId15" Target="../media/image19.svg" Type="http://schemas.openxmlformats.org/officeDocument/2006/relationships/image"/><Relationship Id="rId16" Target="../media/image53.png" Type="http://schemas.openxmlformats.org/officeDocument/2006/relationships/image"/><Relationship Id="rId17" Target="../media/image54.svg" Type="http://schemas.openxmlformats.org/officeDocument/2006/relationships/image"/><Relationship Id="rId2" Target="../media/image41.png" Type="http://schemas.openxmlformats.org/officeDocument/2006/relationships/image"/><Relationship Id="rId3" Target="../media/image42.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45.png" Type="http://schemas.openxmlformats.org/officeDocument/2006/relationships/image"/><Relationship Id="rId7" Target="../media/image46.svg" Type="http://schemas.openxmlformats.org/officeDocument/2006/relationships/image"/><Relationship Id="rId8" Target="../media/image47.png" Type="http://schemas.openxmlformats.org/officeDocument/2006/relationships/image"/><Relationship Id="rId9" Target="../media/image48.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5.png" Type="http://schemas.openxmlformats.org/officeDocument/2006/relationships/image"/><Relationship Id="rId11" Target="../media/image56.png" Type="http://schemas.openxmlformats.org/officeDocument/2006/relationships/image"/><Relationship Id="rId12" Target="../media/image57.png" Type="http://schemas.openxmlformats.org/officeDocument/2006/relationships/image"/><Relationship Id="rId13" Target="../media/image58.svg" Type="http://schemas.openxmlformats.org/officeDocument/2006/relationships/image"/><Relationship Id="rId14" Target="../media/image59.png" Type="http://schemas.openxmlformats.org/officeDocument/2006/relationships/image"/><Relationship Id="rId15" Target="../media/image60.png" Type="http://schemas.openxmlformats.org/officeDocument/2006/relationships/image"/><Relationship Id="rId2" Target="../media/image47.png" Type="http://schemas.openxmlformats.org/officeDocument/2006/relationships/image"/><Relationship Id="rId3" Target="../media/image48.svg" Type="http://schemas.openxmlformats.org/officeDocument/2006/relationships/image"/><Relationship Id="rId4" Target="../media/image49.png" Type="http://schemas.openxmlformats.org/officeDocument/2006/relationships/image"/><Relationship Id="rId5" Target="../media/image50.svg" Type="http://schemas.openxmlformats.org/officeDocument/2006/relationships/image"/><Relationship Id="rId6" Target="../media/image51.png" Type="http://schemas.openxmlformats.org/officeDocument/2006/relationships/image"/><Relationship Id="rId7" Target="../media/image52.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3.png" Type="http://schemas.openxmlformats.org/officeDocument/2006/relationships/image"/><Relationship Id="rId11" Target="../media/image64.svg" Type="http://schemas.openxmlformats.org/officeDocument/2006/relationships/image"/><Relationship Id="rId2" Target="../media/image49.png" Type="http://schemas.openxmlformats.org/officeDocument/2006/relationships/image"/><Relationship Id="rId3" Target="../media/image50.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61.png" Type="http://schemas.openxmlformats.org/officeDocument/2006/relationships/image"/><Relationship Id="rId7" Target="../media/image62.pn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8E9"/>
        </a:solidFill>
      </p:bgPr>
    </p:bg>
    <p:spTree>
      <p:nvGrpSpPr>
        <p:cNvPr id="1" name=""/>
        <p:cNvGrpSpPr/>
        <p:nvPr/>
      </p:nvGrpSpPr>
      <p:grpSpPr>
        <a:xfrm>
          <a:off x="0" y="0"/>
          <a:ext cx="0" cy="0"/>
          <a:chOff x="0" y="0"/>
          <a:chExt cx="0" cy="0"/>
        </a:xfrm>
      </p:grpSpPr>
      <p:sp>
        <p:nvSpPr>
          <p:cNvPr name="Freeform 2" id="2"/>
          <p:cNvSpPr/>
          <p:nvPr/>
        </p:nvSpPr>
        <p:spPr>
          <a:xfrm flipH="false" flipV="false" rot="0">
            <a:off x="-3757460" y="-2749670"/>
            <a:ext cx="7514921" cy="6897999"/>
          </a:xfrm>
          <a:custGeom>
            <a:avLst/>
            <a:gdLst/>
            <a:ahLst/>
            <a:cxnLst/>
            <a:rect r="r" b="b" t="t" l="l"/>
            <a:pathLst>
              <a:path h="6897999" w="7514921">
                <a:moveTo>
                  <a:pt x="0" y="0"/>
                </a:moveTo>
                <a:lnTo>
                  <a:pt x="7514920" y="0"/>
                </a:lnTo>
                <a:lnTo>
                  <a:pt x="7514920" y="6897999"/>
                </a:lnTo>
                <a:lnTo>
                  <a:pt x="0" y="68979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185761" y="7424328"/>
            <a:ext cx="3866160" cy="594071"/>
            <a:chOff x="0" y="0"/>
            <a:chExt cx="1018248" cy="156463"/>
          </a:xfrm>
        </p:grpSpPr>
        <p:sp>
          <p:nvSpPr>
            <p:cNvPr name="Freeform 4" id="4"/>
            <p:cNvSpPr/>
            <p:nvPr/>
          </p:nvSpPr>
          <p:spPr>
            <a:xfrm flipH="false" flipV="false" rot="0">
              <a:off x="0" y="0"/>
              <a:ext cx="1018248" cy="156463"/>
            </a:xfrm>
            <a:custGeom>
              <a:avLst/>
              <a:gdLst/>
              <a:ahLst/>
              <a:cxnLst/>
              <a:rect r="r" b="b" t="t" l="l"/>
              <a:pathLst>
                <a:path h="156463" w="1018248">
                  <a:moveTo>
                    <a:pt x="16020" y="0"/>
                  </a:moveTo>
                  <a:lnTo>
                    <a:pt x="1002228" y="0"/>
                  </a:lnTo>
                  <a:cubicBezTo>
                    <a:pt x="1011076" y="0"/>
                    <a:pt x="1018248" y="7172"/>
                    <a:pt x="1018248" y="16020"/>
                  </a:cubicBezTo>
                  <a:lnTo>
                    <a:pt x="1018248" y="140443"/>
                  </a:lnTo>
                  <a:cubicBezTo>
                    <a:pt x="1018248" y="144692"/>
                    <a:pt x="1016560" y="148767"/>
                    <a:pt x="1013556" y="151771"/>
                  </a:cubicBezTo>
                  <a:cubicBezTo>
                    <a:pt x="1010552" y="154775"/>
                    <a:pt x="1006477" y="156463"/>
                    <a:pt x="1002228" y="156463"/>
                  </a:cubicBezTo>
                  <a:lnTo>
                    <a:pt x="16020" y="156463"/>
                  </a:lnTo>
                  <a:cubicBezTo>
                    <a:pt x="7172" y="156463"/>
                    <a:pt x="0" y="149291"/>
                    <a:pt x="0" y="140443"/>
                  </a:cubicBezTo>
                  <a:lnTo>
                    <a:pt x="0" y="16020"/>
                  </a:lnTo>
                  <a:cubicBezTo>
                    <a:pt x="0" y="7172"/>
                    <a:pt x="7172" y="0"/>
                    <a:pt x="16020" y="0"/>
                  </a:cubicBezTo>
                  <a:close/>
                </a:path>
              </a:pathLst>
            </a:custGeom>
            <a:solidFill>
              <a:srgbClr val="AD795B"/>
            </a:solidFill>
          </p:spPr>
        </p:sp>
        <p:sp>
          <p:nvSpPr>
            <p:cNvPr name="TextBox 5" id="5"/>
            <p:cNvSpPr txBox="true"/>
            <p:nvPr/>
          </p:nvSpPr>
          <p:spPr>
            <a:xfrm>
              <a:off x="0" y="-38100"/>
              <a:ext cx="1018248" cy="19456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4919499" y="-2094406"/>
            <a:ext cx="5904707" cy="5838279"/>
          </a:xfrm>
          <a:custGeom>
            <a:avLst/>
            <a:gdLst/>
            <a:ahLst/>
            <a:cxnLst/>
            <a:rect r="r" b="b" t="t" l="l"/>
            <a:pathLst>
              <a:path h="5838279" w="5904707">
                <a:moveTo>
                  <a:pt x="0" y="0"/>
                </a:moveTo>
                <a:lnTo>
                  <a:pt x="5904707" y="0"/>
                </a:lnTo>
                <a:lnTo>
                  <a:pt x="5904707" y="5838279"/>
                </a:lnTo>
                <a:lnTo>
                  <a:pt x="0" y="5838279"/>
                </a:lnTo>
                <a:lnTo>
                  <a:pt x="0" y="0"/>
                </a:lnTo>
                <a:close/>
              </a:path>
            </a:pathLst>
          </a:custGeom>
          <a:blipFill>
            <a:blip r:embed="rId4"/>
            <a:stretch>
              <a:fillRect l="0" t="0" r="0" b="0"/>
            </a:stretch>
          </a:blipFill>
        </p:spPr>
      </p:sp>
      <p:sp>
        <p:nvSpPr>
          <p:cNvPr name="Freeform 7" id="7"/>
          <p:cNvSpPr/>
          <p:nvPr/>
        </p:nvSpPr>
        <p:spPr>
          <a:xfrm flipH="false" flipV="false" rot="0">
            <a:off x="11097014" y="239258"/>
            <a:ext cx="2453986" cy="2266870"/>
          </a:xfrm>
          <a:custGeom>
            <a:avLst/>
            <a:gdLst/>
            <a:ahLst/>
            <a:cxnLst/>
            <a:rect r="r" b="b" t="t" l="l"/>
            <a:pathLst>
              <a:path h="2266870" w="2453986">
                <a:moveTo>
                  <a:pt x="0" y="0"/>
                </a:moveTo>
                <a:lnTo>
                  <a:pt x="2453986" y="0"/>
                </a:lnTo>
                <a:lnTo>
                  <a:pt x="2453986" y="2266870"/>
                </a:lnTo>
                <a:lnTo>
                  <a:pt x="0" y="2266870"/>
                </a:lnTo>
                <a:lnTo>
                  <a:pt x="0" y="0"/>
                </a:lnTo>
                <a:close/>
              </a:path>
            </a:pathLst>
          </a:custGeom>
          <a:blipFill>
            <a:blip r:embed="rId5"/>
            <a:stretch>
              <a:fillRect l="0" t="0" r="0" b="0"/>
            </a:stretch>
          </a:blipFill>
        </p:spPr>
      </p:sp>
      <p:sp>
        <p:nvSpPr>
          <p:cNvPr name="Freeform 8" id="8"/>
          <p:cNvSpPr/>
          <p:nvPr/>
        </p:nvSpPr>
        <p:spPr>
          <a:xfrm flipH="false" flipV="false" rot="678404">
            <a:off x="15697102" y="6522683"/>
            <a:ext cx="4360053" cy="4114800"/>
          </a:xfrm>
          <a:custGeom>
            <a:avLst/>
            <a:gdLst/>
            <a:ahLst/>
            <a:cxnLst/>
            <a:rect r="r" b="b" t="t" l="l"/>
            <a:pathLst>
              <a:path h="4114800" w="4360053">
                <a:moveTo>
                  <a:pt x="0" y="0"/>
                </a:moveTo>
                <a:lnTo>
                  <a:pt x="4360053" y="0"/>
                </a:lnTo>
                <a:lnTo>
                  <a:pt x="436005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true" flipV="false" rot="532178">
            <a:off x="7907442" y="8743096"/>
            <a:ext cx="4422798" cy="4114800"/>
          </a:xfrm>
          <a:custGeom>
            <a:avLst/>
            <a:gdLst/>
            <a:ahLst/>
            <a:cxnLst/>
            <a:rect r="r" b="b" t="t" l="l"/>
            <a:pathLst>
              <a:path h="4114800" w="4422798">
                <a:moveTo>
                  <a:pt x="4422798" y="0"/>
                </a:moveTo>
                <a:lnTo>
                  <a:pt x="0" y="0"/>
                </a:lnTo>
                <a:lnTo>
                  <a:pt x="0" y="4114800"/>
                </a:lnTo>
                <a:lnTo>
                  <a:pt x="4422798" y="4114800"/>
                </a:lnTo>
                <a:lnTo>
                  <a:pt x="4422798"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10" id="10"/>
          <p:cNvSpPr/>
          <p:nvPr/>
        </p:nvSpPr>
        <p:spPr>
          <a:xfrm flipH="false" flipV="false" rot="0">
            <a:off x="6588928" y="1180449"/>
            <a:ext cx="1949682" cy="792279"/>
          </a:xfrm>
          <a:custGeom>
            <a:avLst/>
            <a:gdLst/>
            <a:ahLst/>
            <a:cxnLst/>
            <a:rect r="r" b="b" t="t" l="l"/>
            <a:pathLst>
              <a:path h="792279" w="1949682">
                <a:moveTo>
                  <a:pt x="0" y="0"/>
                </a:moveTo>
                <a:lnTo>
                  <a:pt x="1949682" y="0"/>
                </a:lnTo>
                <a:lnTo>
                  <a:pt x="1949682" y="792279"/>
                </a:lnTo>
                <a:lnTo>
                  <a:pt x="0" y="79227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821422" y="8862160"/>
            <a:ext cx="1949682" cy="792279"/>
          </a:xfrm>
          <a:custGeom>
            <a:avLst/>
            <a:gdLst/>
            <a:ahLst/>
            <a:cxnLst/>
            <a:rect r="r" b="b" t="t" l="l"/>
            <a:pathLst>
              <a:path h="792279" w="1949682">
                <a:moveTo>
                  <a:pt x="0" y="0"/>
                </a:moveTo>
                <a:lnTo>
                  <a:pt x="1949682" y="0"/>
                </a:lnTo>
                <a:lnTo>
                  <a:pt x="1949682" y="792280"/>
                </a:lnTo>
                <a:lnTo>
                  <a:pt x="0" y="79228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815782">
            <a:off x="5463342" y="9294712"/>
            <a:ext cx="1735497" cy="1777349"/>
          </a:xfrm>
          <a:custGeom>
            <a:avLst/>
            <a:gdLst/>
            <a:ahLst/>
            <a:cxnLst/>
            <a:rect r="r" b="b" t="t" l="l"/>
            <a:pathLst>
              <a:path h="1777349" w="1735497">
                <a:moveTo>
                  <a:pt x="0" y="0"/>
                </a:moveTo>
                <a:lnTo>
                  <a:pt x="1735497" y="0"/>
                </a:lnTo>
                <a:lnTo>
                  <a:pt x="1735497" y="1777349"/>
                </a:lnTo>
                <a:lnTo>
                  <a:pt x="0" y="177734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3" id="13"/>
          <p:cNvSpPr txBox="true"/>
          <p:nvPr/>
        </p:nvSpPr>
        <p:spPr>
          <a:xfrm rot="0">
            <a:off x="565938" y="2944278"/>
            <a:ext cx="13201810" cy="5635805"/>
          </a:xfrm>
          <a:prstGeom prst="rect">
            <a:avLst/>
          </a:prstGeom>
        </p:spPr>
        <p:txBody>
          <a:bodyPr anchor="t" rtlCol="false" tIns="0" lIns="0" bIns="0" rIns="0">
            <a:spAutoFit/>
          </a:bodyPr>
          <a:lstStyle/>
          <a:p>
            <a:pPr marL="0" indent="0" lvl="0">
              <a:lnSpc>
                <a:spcPts val="10826"/>
              </a:lnSpc>
              <a:spcBef>
                <a:spcPct val="0"/>
              </a:spcBef>
            </a:pPr>
            <a:r>
              <a:rPr lang="en-US" sz="12888" spc="541">
                <a:solidFill>
                  <a:srgbClr val="68902B"/>
                </a:solidFill>
                <a:latin typeface="Le Petit Cochon"/>
              </a:rPr>
              <a:t>FOOD PLACES RECOMMENDATION BASED ON EMOTIONS</a:t>
            </a:r>
          </a:p>
        </p:txBody>
      </p:sp>
      <p:sp>
        <p:nvSpPr>
          <p:cNvPr name="Freeform 14" id="14"/>
          <p:cNvSpPr/>
          <p:nvPr/>
        </p:nvSpPr>
        <p:spPr>
          <a:xfrm flipH="false" flipV="false" rot="0">
            <a:off x="13990665" y="4148329"/>
            <a:ext cx="3268635" cy="2603022"/>
          </a:xfrm>
          <a:custGeom>
            <a:avLst/>
            <a:gdLst/>
            <a:ahLst/>
            <a:cxnLst/>
            <a:rect r="r" b="b" t="t" l="l"/>
            <a:pathLst>
              <a:path h="2603022" w="3268635">
                <a:moveTo>
                  <a:pt x="0" y="0"/>
                </a:moveTo>
                <a:lnTo>
                  <a:pt x="3268635" y="0"/>
                </a:lnTo>
                <a:lnTo>
                  <a:pt x="3268635" y="2603022"/>
                </a:lnTo>
                <a:lnTo>
                  <a:pt x="0" y="260302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5" id="15"/>
          <p:cNvSpPr txBox="true"/>
          <p:nvPr/>
        </p:nvSpPr>
        <p:spPr>
          <a:xfrm rot="0">
            <a:off x="7913675" y="7478268"/>
            <a:ext cx="4410332" cy="540131"/>
          </a:xfrm>
          <a:prstGeom prst="rect">
            <a:avLst/>
          </a:prstGeom>
        </p:spPr>
        <p:txBody>
          <a:bodyPr anchor="t" rtlCol="false" tIns="0" lIns="0" bIns="0" rIns="0">
            <a:spAutoFit/>
          </a:bodyPr>
          <a:lstStyle/>
          <a:p>
            <a:pPr algn="ctr">
              <a:lnSpc>
                <a:spcPts val="3501"/>
              </a:lnSpc>
            </a:pPr>
            <a:r>
              <a:rPr lang="en-US" sz="3399">
                <a:solidFill>
                  <a:srgbClr val="FDF8E9"/>
                </a:solidFill>
                <a:latin typeface="Jua"/>
              </a:rPr>
              <a:t>datamining 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DF8E9"/>
        </a:solidFill>
      </p:bgPr>
    </p:bg>
    <p:spTree>
      <p:nvGrpSpPr>
        <p:cNvPr id="1" name=""/>
        <p:cNvGrpSpPr/>
        <p:nvPr/>
      </p:nvGrpSpPr>
      <p:grpSpPr>
        <a:xfrm>
          <a:off x="0" y="0"/>
          <a:ext cx="0" cy="0"/>
          <a:chOff x="0" y="0"/>
          <a:chExt cx="0" cy="0"/>
        </a:xfrm>
      </p:grpSpPr>
      <p:sp>
        <p:nvSpPr>
          <p:cNvPr name="Freeform 2" id="2"/>
          <p:cNvSpPr/>
          <p:nvPr/>
        </p:nvSpPr>
        <p:spPr>
          <a:xfrm flipH="false" flipV="false" rot="0">
            <a:off x="-336319" y="8018990"/>
            <a:ext cx="2227607" cy="2710584"/>
          </a:xfrm>
          <a:custGeom>
            <a:avLst/>
            <a:gdLst/>
            <a:ahLst/>
            <a:cxnLst/>
            <a:rect r="r" b="b" t="t" l="l"/>
            <a:pathLst>
              <a:path h="2710584" w="2227607">
                <a:moveTo>
                  <a:pt x="0" y="0"/>
                </a:moveTo>
                <a:lnTo>
                  <a:pt x="2227607" y="0"/>
                </a:lnTo>
                <a:lnTo>
                  <a:pt x="2227607" y="2710584"/>
                </a:lnTo>
                <a:lnTo>
                  <a:pt x="0" y="2710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366179" y="7696641"/>
            <a:ext cx="3358473" cy="3611261"/>
          </a:xfrm>
          <a:custGeom>
            <a:avLst/>
            <a:gdLst/>
            <a:ahLst/>
            <a:cxnLst/>
            <a:rect r="r" b="b" t="t" l="l"/>
            <a:pathLst>
              <a:path h="3611261" w="3358473">
                <a:moveTo>
                  <a:pt x="0" y="0"/>
                </a:moveTo>
                <a:lnTo>
                  <a:pt x="3358472" y="0"/>
                </a:lnTo>
                <a:lnTo>
                  <a:pt x="3358472" y="3611261"/>
                </a:lnTo>
                <a:lnTo>
                  <a:pt x="0" y="36112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582912" y="1619458"/>
            <a:ext cx="10652536" cy="8027826"/>
          </a:xfrm>
          <a:custGeom>
            <a:avLst/>
            <a:gdLst/>
            <a:ahLst/>
            <a:cxnLst/>
            <a:rect r="r" b="b" t="t" l="l"/>
            <a:pathLst>
              <a:path h="8027826" w="10652536">
                <a:moveTo>
                  <a:pt x="0" y="0"/>
                </a:moveTo>
                <a:lnTo>
                  <a:pt x="10652535" y="0"/>
                </a:lnTo>
                <a:lnTo>
                  <a:pt x="10652535" y="8027827"/>
                </a:lnTo>
                <a:lnTo>
                  <a:pt x="0" y="8027827"/>
                </a:lnTo>
                <a:lnTo>
                  <a:pt x="0" y="0"/>
                </a:lnTo>
                <a:close/>
              </a:path>
            </a:pathLst>
          </a:custGeom>
          <a:blipFill>
            <a:blip r:embed="rId6"/>
            <a:stretch>
              <a:fillRect l="0" t="0" r="0" b="0"/>
            </a:stretch>
          </a:blipFill>
        </p:spPr>
      </p:sp>
      <p:sp>
        <p:nvSpPr>
          <p:cNvPr name="Freeform 5" id="5"/>
          <p:cNvSpPr/>
          <p:nvPr/>
        </p:nvSpPr>
        <p:spPr>
          <a:xfrm flipH="false" flipV="false" rot="0">
            <a:off x="15189270" y="198969"/>
            <a:ext cx="2917565" cy="2840979"/>
          </a:xfrm>
          <a:custGeom>
            <a:avLst/>
            <a:gdLst/>
            <a:ahLst/>
            <a:cxnLst/>
            <a:rect r="r" b="b" t="t" l="l"/>
            <a:pathLst>
              <a:path h="2840979" w="2917565">
                <a:moveTo>
                  <a:pt x="0" y="0"/>
                </a:moveTo>
                <a:lnTo>
                  <a:pt x="2917565" y="0"/>
                </a:lnTo>
                <a:lnTo>
                  <a:pt x="2917565" y="2840979"/>
                </a:lnTo>
                <a:lnTo>
                  <a:pt x="0" y="28409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pic>
        <p:nvPicPr>
          <p:cNvPr name="Picture 6" id="6"/>
          <p:cNvPicPr>
            <a:picLocks noChangeAspect="true"/>
          </p:cNvPicPr>
          <p:nvPr/>
        </p:nvPicPr>
        <p:blipFill>
          <a:blip r:embed="rId9"/>
          <a:srcRect l="0" t="0" r="0" b="0"/>
          <a:stretch>
            <a:fillRect/>
          </a:stretch>
        </p:blipFill>
        <p:spPr>
          <a:xfrm flipH="false" flipV="false" rot="0">
            <a:off x="364494" y="155607"/>
            <a:ext cx="2455358" cy="2381697"/>
          </a:xfrm>
          <a:prstGeom prst="rect">
            <a:avLst/>
          </a:prstGeom>
        </p:spPr>
      </p:pic>
      <p:sp>
        <p:nvSpPr>
          <p:cNvPr name="TextBox 7" id="7"/>
          <p:cNvSpPr txBox="true"/>
          <p:nvPr/>
        </p:nvSpPr>
        <p:spPr>
          <a:xfrm rot="0">
            <a:off x="3809982" y="772531"/>
            <a:ext cx="10198396" cy="712362"/>
          </a:xfrm>
          <a:prstGeom prst="rect">
            <a:avLst/>
          </a:prstGeom>
        </p:spPr>
        <p:txBody>
          <a:bodyPr anchor="t" rtlCol="false" tIns="0" lIns="0" bIns="0" rIns="0">
            <a:spAutoFit/>
          </a:bodyPr>
          <a:lstStyle/>
          <a:p>
            <a:pPr algn="ctr" marL="0" indent="0" lvl="0">
              <a:lnSpc>
                <a:spcPts val="5039"/>
              </a:lnSpc>
              <a:spcBef>
                <a:spcPct val="0"/>
              </a:spcBef>
            </a:pPr>
            <a:r>
              <a:rPr lang="en-US" sz="5999" spc="251">
                <a:solidFill>
                  <a:srgbClr val="68902B"/>
                </a:solidFill>
                <a:latin typeface="Le Petit Cochon"/>
              </a:rPr>
              <a:t>CORRECTION VISUALIZE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DF8E9"/>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5932415"/>
            <a:ext cx="511331" cy="444858"/>
          </a:xfrm>
          <a:custGeom>
            <a:avLst/>
            <a:gdLst/>
            <a:ahLst/>
            <a:cxnLst/>
            <a:rect r="r" b="b" t="t" l="l"/>
            <a:pathLst>
              <a:path h="444858" w="511331">
                <a:moveTo>
                  <a:pt x="0" y="0"/>
                </a:moveTo>
                <a:lnTo>
                  <a:pt x="511331" y="0"/>
                </a:lnTo>
                <a:lnTo>
                  <a:pt x="511331" y="444858"/>
                </a:lnTo>
                <a:lnTo>
                  <a:pt x="0" y="4448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212520" y="5932415"/>
            <a:ext cx="511331" cy="444858"/>
          </a:xfrm>
          <a:custGeom>
            <a:avLst/>
            <a:gdLst/>
            <a:ahLst/>
            <a:cxnLst/>
            <a:rect r="r" b="b" t="t" l="l"/>
            <a:pathLst>
              <a:path h="444858" w="511331">
                <a:moveTo>
                  <a:pt x="0" y="0"/>
                </a:moveTo>
                <a:lnTo>
                  <a:pt x="511330" y="0"/>
                </a:lnTo>
                <a:lnTo>
                  <a:pt x="511330" y="444858"/>
                </a:lnTo>
                <a:lnTo>
                  <a:pt x="0" y="4448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265813" y="2240344"/>
            <a:ext cx="511331" cy="444858"/>
          </a:xfrm>
          <a:custGeom>
            <a:avLst/>
            <a:gdLst/>
            <a:ahLst/>
            <a:cxnLst/>
            <a:rect r="r" b="b" t="t" l="l"/>
            <a:pathLst>
              <a:path h="444858" w="511331">
                <a:moveTo>
                  <a:pt x="0" y="0"/>
                </a:moveTo>
                <a:lnTo>
                  <a:pt x="511331" y="0"/>
                </a:lnTo>
                <a:lnTo>
                  <a:pt x="511331" y="444857"/>
                </a:lnTo>
                <a:lnTo>
                  <a:pt x="0" y="4448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7671506"/>
            <a:ext cx="511331" cy="444858"/>
          </a:xfrm>
          <a:custGeom>
            <a:avLst/>
            <a:gdLst/>
            <a:ahLst/>
            <a:cxnLst/>
            <a:rect r="r" b="b" t="t" l="l"/>
            <a:pathLst>
              <a:path h="444858" w="511331">
                <a:moveTo>
                  <a:pt x="0" y="0"/>
                </a:moveTo>
                <a:lnTo>
                  <a:pt x="511331" y="0"/>
                </a:lnTo>
                <a:lnTo>
                  <a:pt x="511331" y="444858"/>
                </a:lnTo>
                <a:lnTo>
                  <a:pt x="0" y="4448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212520" y="7671506"/>
            <a:ext cx="511331" cy="444858"/>
          </a:xfrm>
          <a:custGeom>
            <a:avLst/>
            <a:gdLst/>
            <a:ahLst/>
            <a:cxnLst/>
            <a:rect r="r" b="b" t="t" l="l"/>
            <a:pathLst>
              <a:path h="444858" w="511331">
                <a:moveTo>
                  <a:pt x="0" y="0"/>
                </a:moveTo>
                <a:lnTo>
                  <a:pt x="511330" y="0"/>
                </a:lnTo>
                <a:lnTo>
                  <a:pt x="511330" y="444858"/>
                </a:lnTo>
                <a:lnTo>
                  <a:pt x="0" y="4448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95770">
            <a:off x="-804270" y="9686622"/>
            <a:ext cx="20178560" cy="3086100"/>
            <a:chOff x="0" y="0"/>
            <a:chExt cx="5314518" cy="812800"/>
          </a:xfrm>
        </p:grpSpPr>
        <p:sp>
          <p:nvSpPr>
            <p:cNvPr name="Freeform 8" id="8"/>
            <p:cNvSpPr/>
            <p:nvPr/>
          </p:nvSpPr>
          <p:spPr>
            <a:xfrm flipH="false" flipV="false" rot="0">
              <a:off x="0" y="0"/>
              <a:ext cx="5314518" cy="812800"/>
            </a:xfrm>
            <a:custGeom>
              <a:avLst/>
              <a:gdLst/>
              <a:ahLst/>
              <a:cxnLst/>
              <a:rect r="r" b="b" t="t" l="l"/>
              <a:pathLst>
                <a:path h="812800" w="5314518">
                  <a:moveTo>
                    <a:pt x="0" y="0"/>
                  </a:moveTo>
                  <a:lnTo>
                    <a:pt x="5314518" y="0"/>
                  </a:lnTo>
                  <a:lnTo>
                    <a:pt x="5314518" y="812800"/>
                  </a:lnTo>
                  <a:lnTo>
                    <a:pt x="0" y="812800"/>
                  </a:lnTo>
                  <a:close/>
                </a:path>
              </a:pathLst>
            </a:custGeom>
            <a:solidFill>
              <a:srgbClr val="F6EED6"/>
            </a:solidFill>
          </p:spPr>
        </p:sp>
        <p:sp>
          <p:nvSpPr>
            <p:cNvPr name="TextBox 9" id="9"/>
            <p:cNvSpPr txBox="true"/>
            <p:nvPr/>
          </p:nvSpPr>
          <p:spPr>
            <a:xfrm>
              <a:off x="0" y="-19050"/>
              <a:ext cx="5314518" cy="831850"/>
            </a:xfrm>
            <a:prstGeom prst="rect">
              <a:avLst/>
            </a:prstGeom>
          </p:spPr>
          <p:txBody>
            <a:bodyPr anchor="ctr" rtlCol="false" tIns="50800" lIns="50800" bIns="50800" rIns="50800"/>
            <a:lstStyle/>
            <a:p>
              <a:pPr algn="ctr">
                <a:lnSpc>
                  <a:spcPts val="2718"/>
                </a:lnSpc>
              </a:pPr>
            </a:p>
          </p:txBody>
        </p:sp>
      </p:grpSp>
      <p:sp>
        <p:nvSpPr>
          <p:cNvPr name="Freeform 10" id="10"/>
          <p:cNvSpPr/>
          <p:nvPr/>
        </p:nvSpPr>
        <p:spPr>
          <a:xfrm flipH="false" flipV="false" rot="0">
            <a:off x="-412377" y="8770819"/>
            <a:ext cx="2286733" cy="2458853"/>
          </a:xfrm>
          <a:custGeom>
            <a:avLst/>
            <a:gdLst/>
            <a:ahLst/>
            <a:cxnLst/>
            <a:rect r="r" b="b" t="t" l="l"/>
            <a:pathLst>
              <a:path h="2458853" w="2286733">
                <a:moveTo>
                  <a:pt x="0" y="0"/>
                </a:moveTo>
                <a:lnTo>
                  <a:pt x="2286733" y="0"/>
                </a:lnTo>
                <a:lnTo>
                  <a:pt x="2286733" y="2458853"/>
                </a:lnTo>
                <a:lnTo>
                  <a:pt x="0" y="24588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true" flipV="false" rot="-1704780">
            <a:off x="8374876" y="-3007660"/>
            <a:ext cx="4422798" cy="4114800"/>
          </a:xfrm>
          <a:custGeom>
            <a:avLst/>
            <a:gdLst/>
            <a:ahLst/>
            <a:cxnLst/>
            <a:rect r="r" b="b" t="t" l="l"/>
            <a:pathLst>
              <a:path h="4114800" w="4422798">
                <a:moveTo>
                  <a:pt x="4422798" y="0"/>
                </a:moveTo>
                <a:lnTo>
                  <a:pt x="0" y="0"/>
                </a:lnTo>
                <a:lnTo>
                  <a:pt x="0" y="4114800"/>
                </a:lnTo>
                <a:lnTo>
                  <a:pt x="4422798" y="4114800"/>
                </a:lnTo>
                <a:lnTo>
                  <a:pt x="4422798"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2" id="12"/>
          <p:cNvSpPr/>
          <p:nvPr/>
        </p:nvSpPr>
        <p:spPr>
          <a:xfrm flipH="false" flipV="false" rot="-815782">
            <a:off x="7538110" y="8949906"/>
            <a:ext cx="1735497" cy="1777349"/>
          </a:xfrm>
          <a:custGeom>
            <a:avLst/>
            <a:gdLst/>
            <a:ahLst/>
            <a:cxnLst/>
            <a:rect r="r" b="b" t="t" l="l"/>
            <a:pathLst>
              <a:path h="1777349" w="1735497">
                <a:moveTo>
                  <a:pt x="0" y="0"/>
                </a:moveTo>
                <a:lnTo>
                  <a:pt x="1735496" y="0"/>
                </a:lnTo>
                <a:lnTo>
                  <a:pt x="1735496" y="1777349"/>
                </a:lnTo>
                <a:lnTo>
                  <a:pt x="0" y="17773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pic>
        <p:nvPicPr>
          <p:cNvPr name="Picture 13" id="13"/>
          <p:cNvPicPr>
            <a:picLocks noChangeAspect="true"/>
          </p:cNvPicPr>
          <p:nvPr/>
        </p:nvPicPr>
        <p:blipFill>
          <a:blip r:embed="rId10"/>
          <a:srcRect l="0" t="0" r="0" b="0"/>
          <a:stretch>
            <a:fillRect/>
          </a:stretch>
        </p:blipFill>
        <p:spPr>
          <a:xfrm flipH="false" flipV="false" rot="0">
            <a:off x="15016798" y="323327"/>
            <a:ext cx="2409804" cy="2337510"/>
          </a:xfrm>
          <a:prstGeom prst="rect">
            <a:avLst/>
          </a:prstGeom>
        </p:spPr>
      </p:pic>
      <p:sp>
        <p:nvSpPr>
          <p:cNvPr name="Freeform 14" id="14"/>
          <p:cNvSpPr/>
          <p:nvPr/>
        </p:nvSpPr>
        <p:spPr>
          <a:xfrm flipH="false" flipV="false" rot="0">
            <a:off x="730989" y="3172360"/>
            <a:ext cx="7546169" cy="5835939"/>
          </a:xfrm>
          <a:custGeom>
            <a:avLst/>
            <a:gdLst/>
            <a:ahLst/>
            <a:cxnLst/>
            <a:rect r="r" b="b" t="t" l="l"/>
            <a:pathLst>
              <a:path h="5835939" w="7546169">
                <a:moveTo>
                  <a:pt x="0" y="0"/>
                </a:moveTo>
                <a:lnTo>
                  <a:pt x="7546169" y="0"/>
                </a:lnTo>
                <a:lnTo>
                  <a:pt x="7546169" y="5835939"/>
                </a:lnTo>
                <a:lnTo>
                  <a:pt x="0" y="5835939"/>
                </a:lnTo>
                <a:lnTo>
                  <a:pt x="0" y="0"/>
                </a:lnTo>
                <a:close/>
              </a:path>
            </a:pathLst>
          </a:custGeom>
          <a:blipFill>
            <a:blip r:embed="rId11"/>
            <a:stretch>
              <a:fillRect l="0" t="0" r="0" b="0"/>
            </a:stretch>
          </a:blipFill>
        </p:spPr>
      </p:sp>
      <p:sp>
        <p:nvSpPr>
          <p:cNvPr name="Freeform 15" id="15"/>
          <p:cNvSpPr/>
          <p:nvPr/>
        </p:nvSpPr>
        <p:spPr>
          <a:xfrm flipH="false" flipV="false" rot="0">
            <a:off x="10330610" y="2240344"/>
            <a:ext cx="511331" cy="444858"/>
          </a:xfrm>
          <a:custGeom>
            <a:avLst/>
            <a:gdLst/>
            <a:ahLst/>
            <a:cxnLst/>
            <a:rect r="r" b="b" t="t" l="l"/>
            <a:pathLst>
              <a:path h="444858" w="511331">
                <a:moveTo>
                  <a:pt x="0" y="0"/>
                </a:moveTo>
                <a:lnTo>
                  <a:pt x="511330" y="0"/>
                </a:lnTo>
                <a:lnTo>
                  <a:pt x="511330" y="444857"/>
                </a:lnTo>
                <a:lnTo>
                  <a:pt x="0" y="4448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9144000" y="3143689"/>
            <a:ext cx="6913969" cy="6310627"/>
          </a:xfrm>
          <a:custGeom>
            <a:avLst/>
            <a:gdLst/>
            <a:ahLst/>
            <a:cxnLst/>
            <a:rect r="r" b="b" t="t" l="l"/>
            <a:pathLst>
              <a:path h="6310627" w="6913969">
                <a:moveTo>
                  <a:pt x="0" y="0"/>
                </a:moveTo>
                <a:lnTo>
                  <a:pt x="6913969" y="0"/>
                </a:lnTo>
                <a:lnTo>
                  <a:pt x="6913969" y="6310627"/>
                </a:lnTo>
                <a:lnTo>
                  <a:pt x="0" y="6310627"/>
                </a:lnTo>
                <a:lnTo>
                  <a:pt x="0" y="0"/>
                </a:lnTo>
                <a:close/>
              </a:path>
            </a:pathLst>
          </a:custGeom>
          <a:blipFill>
            <a:blip r:embed="rId12"/>
            <a:stretch>
              <a:fillRect l="0" t="0" r="0" b="0"/>
            </a:stretch>
          </a:blipFill>
        </p:spPr>
      </p:sp>
      <p:sp>
        <p:nvSpPr>
          <p:cNvPr name="Freeform 17" id="17"/>
          <p:cNvSpPr/>
          <p:nvPr/>
        </p:nvSpPr>
        <p:spPr>
          <a:xfrm flipH="false" flipV="false" rot="0">
            <a:off x="16057969" y="8770819"/>
            <a:ext cx="2402662" cy="1786980"/>
          </a:xfrm>
          <a:custGeom>
            <a:avLst/>
            <a:gdLst/>
            <a:ahLst/>
            <a:cxnLst/>
            <a:rect r="r" b="b" t="t" l="l"/>
            <a:pathLst>
              <a:path h="1786980" w="2402662">
                <a:moveTo>
                  <a:pt x="0" y="0"/>
                </a:moveTo>
                <a:lnTo>
                  <a:pt x="2402662" y="0"/>
                </a:lnTo>
                <a:lnTo>
                  <a:pt x="2402662" y="1786980"/>
                </a:lnTo>
                <a:lnTo>
                  <a:pt x="0" y="178698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8" id="18"/>
          <p:cNvSpPr txBox="true"/>
          <p:nvPr/>
        </p:nvSpPr>
        <p:spPr>
          <a:xfrm rot="0">
            <a:off x="1284365" y="1014594"/>
            <a:ext cx="12138304" cy="796929"/>
          </a:xfrm>
          <a:prstGeom prst="rect">
            <a:avLst/>
          </a:prstGeom>
        </p:spPr>
        <p:txBody>
          <a:bodyPr anchor="t" rtlCol="false" tIns="0" lIns="0" bIns="0" rIns="0">
            <a:spAutoFit/>
          </a:bodyPr>
          <a:lstStyle/>
          <a:p>
            <a:pPr marL="0" indent="0" lvl="0">
              <a:lnSpc>
                <a:spcPts val="5716"/>
              </a:lnSpc>
              <a:spcBef>
                <a:spcPct val="0"/>
              </a:spcBef>
            </a:pPr>
            <a:r>
              <a:rPr lang="en-US" sz="6805" spc="285">
                <a:solidFill>
                  <a:srgbClr val="68902B"/>
                </a:solidFill>
                <a:latin typeface="Le Petit Cochon"/>
              </a:rPr>
              <a:t>SUPERVISE LEARNING ON TOPICS</a:t>
            </a:r>
          </a:p>
        </p:txBody>
      </p:sp>
      <p:sp>
        <p:nvSpPr>
          <p:cNvPr name="TextBox 19" id="19"/>
          <p:cNvSpPr txBox="true"/>
          <p:nvPr/>
        </p:nvSpPr>
        <p:spPr>
          <a:xfrm rot="0">
            <a:off x="2926305" y="2221294"/>
            <a:ext cx="3057505" cy="589020"/>
          </a:xfrm>
          <a:prstGeom prst="rect">
            <a:avLst/>
          </a:prstGeom>
        </p:spPr>
        <p:txBody>
          <a:bodyPr anchor="t" rtlCol="false" tIns="0" lIns="0" bIns="0" rIns="0">
            <a:spAutoFit/>
          </a:bodyPr>
          <a:lstStyle/>
          <a:p>
            <a:pPr>
              <a:lnSpc>
                <a:spcPts val="3898"/>
              </a:lnSpc>
            </a:pPr>
            <a:r>
              <a:rPr lang="en-US" sz="3784">
                <a:solidFill>
                  <a:srgbClr val="AD795B"/>
                </a:solidFill>
                <a:latin typeface="Jua"/>
              </a:rPr>
              <a:t>emotion topic</a:t>
            </a:r>
          </a:p>
        </p:txBody>
      </p:sp>
      <p:sp>
        <p:nvSpPr>
          <p:cNvPr name="TextBox 20" id="20"/>
          <p:cNvSpPr txBox="true"/>
          <p:nvPr/>
        </p:nvSpPr>
        <p:spPr>
          <a:xfrm rot="0">
            <a:off x="10928743" y="2221294"/>
            <a:ext cx="3057505" cy="589020"/>
          </a:xfrm>
          <a:prstGeom prst="rect">
            <a:avLst/>
          </a:prstGeom>
        </p:spPr>
        <p:txBody>
          <a:bodyPr anchor="t" rtlCol="false" tIns="0" lIns="0" bIns="0" rIns="0">
            <a:spAutoFit/>
          </a:bodyPr>
          <a:lstStyle/>
          <a:p>
            <a:pPr>
              <a:lnSpc>
                <a:spcPts val="3898"/>
              </a:lnSpc>
            </a:pPr>
            <a:r>
              <a:rPr lang="en-US" sz="3784">
                <a:solidFill>
                  <a:srgbClr val="AD795B"/>
                </a:solidFill>
                <a:latin typeface="Jua"/>
              </a:rPr>
              <a:t>food topic</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DF8E9"/>
        </a:solidFill>
      </p:bgPr>
    </p:bg>
    <p:spTree>
      <p:nvGrpSpPr>
        <p:cNvPr id="1" name=""/>
        <p:cNvGrpSpPr/>
        <p:nvPr/>
      </p:nvGrpSpPr>
      <p:grpSpPr>
        <a:xfrm>
          <a:off x="0" y="0"/>
          <a:ext cx="0" cy="0"/>
          <a:chOff x="0" y="0"/>
          <a:chExt cx="0" cy="0"/>
        </a:xfrm>
      </p:grpSpPr>
      <p:grpSp>
        <p:nvGrpSpPr>
          <p:cNvPr name="Group 2" id="2"/>
          <p:cNvGrpSpPr/>
          <p:nvPr/>
        </p:nvGrpSpPr>
        <p:grpSpPr>
          <a:xfrm rot="-95770">
            <a:off x="-804270" y="9166182"/>
            <a:ext cx="20178560" cy="3086100"/>
            <a:chOff x="0" y="0"/>
            <a:chExt cx="5314518" cy="812800"/>
          </a:xfrm>
        </p:grpSpPr>
        <p:sp>
          <p:nvSpPr>
            <p:cNvPr name="Freeform 3" id="3"/>
            <p:cNvSpPr/>
            <p:nvPr/>
          </p:nvSpPr>
          <p:spPr>
            <a:xfrm flipH="false" flipV="false" rot="0">
              <a:off x="0" y="0"/>
              <a:ext cx="5314518" cy="812800"/>
            </a:xfrm>
            <a:custGeom>
              <a:avLst/>
              <a:gdLst/>
              <a:ahLst/>
              <a:cxnLst/>
              <a:rect r="r" b="b" t="t" l="l"/>
              <a:pathLst>
                <a:path h="812800" w="5314518">
                  <a:moveTo>
                    <a:pt x="0" y="0"/>
                  </a:moveTo>
                  <a:lnTo>
                    <a:pt x="5314518" y="0"/>
                  </a:lnTo>
                  <a:lnTo>
                    <a:pt x="5314518" y="812800"/>
                  </a:lnTo>
                  <a:lnTo>
                    <a:pt x="0" y="812800"/>
                  </a:lnTo>
                  <a:close/>
                </a:path>
              </a:pathLst>
            </a:custGeom>
            <a:solidFill>
              <a:srgbClr val="F6EED6"/>
            </a:solidFill>
          </p:spPr>
        </p:sp>
        <p:sp>
          <p:nvSpPr>
            <p:cNvPr name="TextBox 4" id="4"/>
            <p:cNvSpPr txBox="true"/>
            <p:nvPr/>
          </p:nvSpPr>
          <p:spPr>
            <a:xfrm>
              <a:off x="0" y="-19050"/>
              <a:ext cx="5314518" cy="831850"/>
            </a:xfrm>
            <a:prstGeom prst="rect">
              <a:avLst/>
            </a:prstGeom>
          </p:spPr>
          <p:txBody>
            <a:bodyPr anchor="ctr" rtlCol="false" tIns="50800" lIns="50800" bIns="50800" rIns="50800"/>
            <a:lstStyle/>
            <a:p>
              <a:pPr algn="ctr">
                <a:lnSpc>
                  <a:spcPts val="2718"/>
                </a:lnSpc>
              </a:pPr>
            </a:p>
          </p:txBody>
        </p:sp>
      </p:grpSp>
      <p:sp>
        <p:nvSpPr>
          <p:cNvPr name="Freeform 5" id="5"/>
          <p:cNvSpPr/>
          <p:nvPr/>
        </p:nvSpPr>
        <p:spPr>
          <a:xfrm flipH="false" flipV="false" rot="0">
            <a:off x="16262308" y="-486719"/>
            <a:ext cx="7514921" cy="6897999"/>
          </a:xfrm>
          <a:custGeom>
            <a:avLst/>
            <a:gdLst/>
            <a:ahLst/>
            <a:cxnLst/>
            <a:rect r="r" b="b" t="t" l="l"/>
            <a:pathLst>
              <a:path h="6897999" w="7514921">
                <a:moveTo>
                  <a:pt x="0" y="0"/>
                </a:moveTo>
                <a:lnTo>
                  <a:pt x="7514921" y="0"/>
                </a:lnTo>
                <a:lnTo>
                  <a:pt x="7514921" y="6897999"/>
                </a:lnTo>
                <a:lnTo>
                  <a:pt x="0" y="68979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71861" y="9454549"/>
            <a:ext cx="1949682" cy="792279"/>
          </a:xfrm>
          <a:custGeom>
            <a:avLst/>
            <a:gdLst/>
            <a:ahLst/>
            <a:cxnLst/>
            <a:rect r="r" b="b" t="t" l="l"/>
            <a:pathLst>
              <a:path h="792279" w="1949682">
                <a:moveTo>
                  <a:pt x="0" y="0"/>
                </a:moveTo>
                <a:lnTo>
                  <a:pt x="1949682" y="0"/>
                </a:lnTo>
                <a:lnTo>
                  <a:pt x="1949682" y="792279"/>
                </a:lnTo>
                <a:lnTo>
                  <a:pt x="0" y="7922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5724237" y="-1322374"/>
            <a:ext cx="1892878" cy="1938526"/>
          </a:xfrm>
          <a:custGeom>
            <a:avLst/>
            <a:gdLst/>
            <a:ahLst/>
            <a:cxnLst/>
            <a:rect r="r" b="b" t="t" l="l"/>
            <a:pathLst>
              <a:path h="1938526" w="1892878">
                <a:moveTo>
                  <a:pt x="0" y="0"/>
                </a:moveTo>
                <a:lnTo>
                  <a:pt x="1892878" y="0"/>
                </a:lnTo>
                <a:lnTo>
                  <a:pt x="1892878" y="1938526"/>
                </a:lnTo>
                <a:lnTo>
                  <a:pt x="0" y="19385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1337651" y="3536469"/>
            <a:ext cx="6068127" cy="5349277"/>
          </a:xfrm>
          <a:custGeom>
            <a:avLst/>
            <a:gdLst/>
            <a:ahLst/>
            <a:cxnLst/>
            <a:rect r="r" b="b" t="t" l="l"/>
            <a:pathLst>
              <a:path h="5349277" w="6068127">
                <a:moveTo>
                  <a:pt x="0" y="0"/>
                </a:moveTo>
                <a:lnTo>
                  <a:pt x="6068127" y="0"/>
                </a:lnTo>
                <a:lnTo>
                  <a:pt x="6068127" y="5349277"/>
                </a:lnTo>
                <a:lnTo>
                  <a:pt x="0" y="5349277"/>
                </a:lnTo>
                <a:lnTo>
                  <a:pt x="0" y="0"/>
                </a:lnTo>
                <a:close/>
              </a:path>
            </a:pathLst>
          </a:custGeom>
          <a:blipFill>
            <a:blip r:embed="rId8"/>
            <a:stretch>
              <a:fillRect l="-4453" t="0" r="0" b="0"/>
            </a:stretch>
          </a:blipFill>
        </p:spPr>
      </p:sp>
      <p:grpSp>
        <p:nvGrpSpPr>
          <p:cNvPr name="Group 9" id="9"/>
          <p:cNvGrpSpPr/>
          <p:nvPr/>
        </p:nvGrpSpPr>
        <p:grpSpPr>
          <a:xfrm rot="0">
            <a:off x="1711253" y="3790810"/>
            <a:ext cx="9208971" cy="4682663"/>
            <a:chOff x="0" y="0"/>
            <a:chExt cx="2646002" cy="1345464"/>
          </a:xfrm>
        </p:grpSpPr>
        <p:sp>
          <p:nvSpPr>
            <p:cNvPr name="Freeform 10" id="10"/>
            <p:cNvSpPr/>
            <p:nvPr/>
          </p:nvSpPr>
          <p:spPr>
            <a:xfrm flipH="false" flipV="false" rot="0">
              <a:off x="0" y="0"/>
              <a:ext cx="2646002" cy="1345464"/>
            </a:xfrm>
            <a:custGeom>
              <a:avLst/>
              <a:gdLst/>
              <a:ahLst/>
              <a:cxnLst/>
              <a:rect r="r" b="b" t="t" l="l"/>
              <a:pathLst>
                <a:path h="1345464" w="2646002">
                  <a:moveTo>
                    <a:pt x="42875" y="0"/>
                  </a:moveTo>
                  <a:lnTo>
                    <a:pt x="2603127" y="0"/>
                  </a:lnTo>
                  <a:cubicBezTo>
                    <a:pt x="2614498" y="0"/>
                    <a:pt x="2625404" y="4517"/>
                    <a:pt x="2633444" y="12558"/>
                  </a:cubicBezTo>
                  <a:cubicBezTo>
                    <a:pt x="2641485" y="20599"/>
                    <a:pt x="2646002" y="31504"/>
                    <a:pt x="2646002" y="42875"/>
                  </a:cubicBezTo>
                  <a:lnTo>
                    <a:pt x="2646002" y="1302589"/>
                  </a:lnTo>
                  <a:cubicBezTo>
                    <a:pt x="2646002" y="1313960"/>
                    <a:pt x="2641485" y="1324865"/>
                    <a:pt x="2633444" y="1332906"/>
                  </a:cubicBezTo>
                  <a:cubicBezTo>
                    <a:pt x="2625404" y="1340947"/>
                    <a:pt x="2614498" y="1345464"/>
                    <a:pt x="2603127" y="1345464"/>
                  </a:cubicBezTo>
                  <a:lnTo>
                    <a:pt x="42875" y="1345464"/>
                  </a:lnTo>
                  <a:cubicBezTo>
                    <a:pt x="19196" y="1345464"/>
                    <a:pt x="0" y="1326268"/>
                    <a:pt x="0" y="1302589"/>
                  </a:cubicBezTo>
                  <a:lnTo>
                    <a:pt x="0" y="42875"/>
                  </a:lnTo>
                  <a:cubicBezTo>
                    <a:pt x="0" y="31504"/>
                    <a:pt x="4517" y="20599"/>
                    <a:pt x="12558" y="12558"/>
                  </a:cubicBezTo>
                  <a:cubicBezTo>
                    <a:pt x="20599" y="4517"/>
                    <a:pt x="31504" y="0"/>
                    <a:pt x="42875" y="0"/>
                  </a:cubicBezTo>
                  <a:close/>
                </a:path>
              </a:pathLst>
            </a:custGeom>
            <a:solidFill>
              <a:srgbClr val="F1C744">
                <a:alpha val="82745"/>
              </a:srgbClr>
            </a:solidFill>
          </p:spPr>
        </p:sp>
        <p:sp>
          <p:nvSpPr>
            <p:cNvPr name="TextBox 11" id="11"/>
            <p:cNvSpPr txBox="true"/>
            <p:nvPr/>
          </p:nvSpPr>
          <p:spPr>
            <a:xfrm>
              <a:off x="0" y="-19050"/>
              <a:ext cx="2646002" cy="1364514"/>
            </a:xfrm>
            <a:prstGeom prst="rect">
              <a:avLst/>
            </a:prstGeom>
          </p:spPr>
          <p:txBody>
            <a:bodyPr anchor="ctr" rtlCol="false" tIns="50800" lIns="50800" bIns="50800" rIns="50800"/>
            <a:lstStyle/>
            <a:p>
              <a:pPr algn="ctr">
                <a:lnSpc>
                  <a:spcPts val="2718"/>
                </a:lnSpc>
              </a:pPr>
            </a:p>
          </p:txBody>
        </p:sp>
      </p:grpSp>
      <p:sp>
        <p:nvSpPr>
          <p:cNvPr name="Freeform 12" id="12"/>
          <p:cNvSpPr/>
          <p:nvPr/>
        </p:nvSpPr>
        <p:spPr>
          <a:xfrm flipH="false" flipV="false" rot="0">
            <a:off x="16262308" y="6861868"/>
            <a:ext cx="2286939" cy="2584112"/>
          </a:xfrm>
          <a:custGeom>
            <a:avLst/>
            <a:gdLst/>
            <a:ahLst/>
            <a:cxnLst/>
            <a:rect r="r" b="b" t="t" l="l"/>
            <a:pathLst>
              <a:path h="2584112" w="2286939">
                <a:moveTo>
                  <a:pt x="0" y="0"/>
                </a:moveTo>
                <a:lnTo>
                  <a:pt x="2286939" y="0"/>
                </a:lnTo>
                <a:lnTo>
                  <a:pt x="2286939" y="2584112"/>
                </a:lnTo>
                <a:lnTo>
                  <a:pt x="0" y="258411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1711253" y="1062348"/>
            <a:ext cx="9455331" cy="1014999"/>
          </a:xfrm>
          <a:prstGeom prst="rect">
            <a:avLst/>
          </a:prstGeom>
        </p:spPr>
        <p:txBody>
          <a:bodyPr anchor="t" rtlCol="false" tIns="0" lIns="0" bIns="0" rIns="0">
            <a:spAutoFit/>
          </a:bodyPr>
          <a:lstStyle/>
          <a:p>
            <a:pPr marL="0" indent="0" lvl="0">
              <a:lnSpc>
                <a:spcPts val="7289"/>
              </a:lnSpc>
              <a:spcBef>
                <a:spcPct val="0"/>
              </a:spcBef>
            </a:pPr>
            <a:r>
              <a:rPr lang="en-US" sz="8677" spc="364">
                <a:solidFill>
                  <a:srgbClr val="68902B"/>
                </a:solidFill>
                <a:latin typeface="Le Petit Cochon"/>
              </a:rPr>
              <a:t>TEXT PROCESSING</a:t>
            </a:r>
          </a:p>
        </p:txBody>
      </p:sp>
      <p:sp>
        <p:nvSpPr>
          <p:cNvPr name="TextBox 14" id="14"/>
          <p:cNvSpPr txBox="true"/>
          <p:nvPr/>
        </p:nvSpPr>
        <p:spPr>
          <a:xfrm rot="0">
            <a:off x="1711253" y="2058297"/>
            <a:ext cx="15272969" cy="1051106"/>
          </a:xfrm>
          <a:prstGeom prst="rect">
            <a:avLst/>
          </a:prstGeom>
        </p:spPr>
        <p:txBody>
          <a:bodyPr anchor="t" rtlCol="false" tIns="0" lIns="0" bIns="0" rIns="0">
            <a:spAutoFit/>
          </a:bodyPr>
          <a:lstStyle/>
          <a:p>
            <a:pPr>
              <a:lnSpc>
                <a:spcPts val="3795"/>
              </a:lnSpc>
            </a:pPr>
            <a:r>
              <a:rPr lang="en-US" sz="3684">
                <a:solidFill>
                  <a:srgbClr val="AD795B"/>
                </a:solidFill>
                <a:latin typeface="Jua"/>
              </a:rPr>
              <a:t>NLTK: popular Python library used for working with human language data  (NLP)</a:t>
            </a:r>
          </a:p>
        </p:txBody>
      </p:sp>
      <p:sp>
        <p:nvSpPr>
          <p:cNvPr name="TextBox 15" id="15"/>
          <p:cNvSpPr txBox="true"/>
          <p:nvPr/>
        </p:nvSpPr>
        <p:spPr>
          <a:xfrm rot="0">
            <a:off x="2117534" y="3940155"/>
            <a:ext cx="8616459" cy="4389504"/>
          </a:xfrm>
          <a:prstGeom prst="rect">
            <a:avLst/>
          </a:prstGeom>
        </p:spPr>
        <p:txBody>
          <a:bodyPr anchor="t" rtlCol="false" tIns="0" lIns="0" bIns="0" rIns="0">
            <a:spAutoFit/>
          </a:bodyPr>
          <a:lstStyle/>
          <a:p>
            <a:pPr>
              <a:lnSpc>
                <a:spcPts val="4300"/>
              </a:lnSpc>
            </a:pPr>
            <a:r>
              <a:rPr lang="en-US" sz="2886" spc="49">
                <a:solidFill>
                  <a:srgbClr val="7B3C15"/>
                </a:solidFill>
                <a:latin typeface="Jua"/>
              </a:rPr>
              <a:t>Use to extract the popular food recommendations for a given emotion category</a:t>
            </a:r>
          </a:p>
          <a:p>
            <a:pPr>
              <a:lnSpc>
                <a:spcPts val="4300"/>
              </a:lnSpc>
            </a:pPr>
          </a:p>
          <a:p>
            <a:pPr>
              <a:lnSpc>
                <a:spcPts val="4300"/>
              </a:lnSpc>
            </a:pPr>
            <a:r>
              <a:rPr lang="en-US" sz="2886" spc="49">
                <a:solidFill>
                  <a:srgbClr val="7B3C15"/>
                </a:solidFill>
                <a:latin typeface="Jua"/>
              </a:rPr>
              <a:t>Apply NLTK Stopwords to filter out all common words</a:t>
            </a:r>
          </a:p>
          <a:p>
            <a:pPr>
              <a:lnSpc>
                <a:spcPts val="4300"/>
              </a:lnSpc>
            </a:pPr>
          </a:p>
          <a:p>
            <a:pPr>
              <a:lnSpc>
                <a:spcPts val="4300"/>
              </a:lnSpc>
            </a:pPr>
            <a:r>
              <a:rPr lang="en-US" sz="2886" spc="49">
                <a:solidFill>
                  <a:srgbClr val="7B3C15"/>
                </a:solidFill>
                <a:latin typeface="Jua"/>
              </a:rPr>
              <a:t>Apply NLTK Lemmatizer to reduce or filter the part in words base on it root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DF8E9"/>
        </a:solidFill>
      </p:bgPr>
    </p:bg>
    <p:spTree>
      <p:nvGrpSpPr>
        <p:cNvPr id="1" name=""/>
        <p:cNvGrpSpPr/>
        <p:nvPr/>
      </p:nvGrpSpPr>
      <p:grpSpPr>
        <a:xfrm>
          <a:off x="0" y="0"/>
          <a:ext cx="0" cy="0"/>
          <a:chOff x="0" y="0"/>
          <a:chExt cx="0" cy="0"/>
        </a:xfrm>
      </p:grpSpPr>
      <p:grpSp>
        <p:nvGrpSpPr>
          <p:cNvPr name="Group 2" id="2"/>
          <p:cNvGrpSpPr/>
          <p:nvPr/>
        </p:nvGrpSpPr>
        <p:grpSpPr>
          <a:xfrm rot="0">
            <a:off x="1470010" y="2848515"/>
            <a:ext cx="8005148" cy="6306536"/>
            <a:chOff x="0" y="0"/>
            <a:chExt cx="2300110" cy="1812049"/>
          </a:xfrm>
        </p:grpSpPr>
        <p:sp>
          <p:nvSpPr>
            <p:cNvPr name="Freeform 3" id="3"/>
            <p:cNvSpPr/>
            <p:nvPr/>
          </p:nvSpPr>
          <p:spPr>
            <a:xfrm flipH="false" flipV="false" rot="0">
              <a:off x="0" y="0"/>
              <a:ext cx="2300110" cy="1812049"/>
            </a:xfrm>
            <a:custGeom>
              <a:avLst/>
              <a:gdLst/>
              <a:ahLst/>
              <a:cxnLst/>
              <a:rect r="r" b="b" t="t" l="l"/>
              <a:pathLst>
                <a:path h="1812049" w="2300110">
                  <a:moveTo>
                    <a:pt x="49323" y="0"/>
                  </a:moveTo>
                  <a:lnTo>
                    <a:pt x="2250787" y="0"/>
                  </a:lnTo>
                  <a:cubicBezTo>
                    <a:pt x="2278027" y="0"/>
                    <a:pt x="2300110" y="22083"/>
                    <a:pt x="2300110" y="49323"/>
                  </a:cubicBezTo>
                  <a:lnTo>
                    <a:pt x="2300110" y="1762726"/>
                  </a:lnTo>
                  <a:cubicBezTo>
                    <a:pt x="2300110" y="1789967"/>
                    <a:pt x="2278027" y="1812049"/>
                    <a:pt x="2250787" y="1812049"/>
                  </a:cubicBezTo>
                  <a:lnTo>
                    <a:pt x="49323" y="1812049"/>
                  </a:lnTo>
                  <a:cubicBezTo>
                    <a:pt x="22083" y="1812049"/>
                    <a:pt x="0" y="1789967"/>
                    <a:pt x="0" y="1762726"/>
                  </a:cubicBezTo>
                  <a:lnTo>
                    <a:pt x="0" y="49323"/>
                  </a:lnTo>
                  <a:cubicBezTo>
                    <a:pt x="0" y="22083"/>
                    <a:pt x="22083" y="0"/>
                    <a:pt x="49323" y="0"/>
                  </a:cubicBezTo>
                  <a:close/>
                </a:path>
              </a:pathLst>
            </a:custGeom>
            <a:solidFill>
              <a:srgbClr val="F1C744">
                <a:alpha val="82745"/>
              </a:srgbClr>
            </a:solidFill>
          </p:spPr>
        </p:sp>
        <p:sp>
          <p:nvSpPr>
            <p:cNvPr name="TextBox 4" id="4"/>
            <p:cNvSpPr txBox="true"/>
            <p:nvPr/>
          </p:nvSpPr>
          <p:spPr>
            <a:xfrm>
              <a:off x="0" y="-19050"/>
              <a:ext cx="2300110" cy="1831099"/>
            </a:xfrm>
            <a:prstGeom prst="rect">
              <a:avLst/>
            </a:prstGeom>
          </p:spPr>
          <p:txBody>
            <a:bodyPr anchor="ctr" rtlCol="false" tIns="50800" lIns="50800" bIns="50800" rIns="50800"/>
            <a:lstStyle/>
            <a:p>
              <a:pPr algn="ctr">
                <a:lnSpc>
                  <a:spcPts val="2718"/>
                </a:lnSpc>
              </a:pPr>
            </a:p>
          </p:txBody>
        </p:sp>
      </p:grpSp>
      <p:sp>
        <p:nvSpPr>
          <p:cNvPr name="Freeform 5" id="5"/>
          <p:cNvSpPr/>
          <p:nvPr/>
        </p:nvSpPr>
        <p:spPr>
          <a:xfrm flipH="false" flipV="false" rot="0">
            <a:off x="15451906" y="-3710516"/>
            <a:ext cx="4924630" cy="6072975"/>
          </a:xfrm>
          <a:custGeom>
            <a:avLst/>
            <a:gdLst/>
            <a:ahLst/>
            <a:cxnLst/>
            <a:rect r="r" b="b" t="t" l="l"/>
            <a:pathLst>
              <a:path h="6072975" w="4924630">
                <a:moveTo>
                  <a:pt x="0" y="0"/>
                </a:moveTo>
                <a:lnTo>
                  <a:pt x="4924630" y="0"/>
                </a:lnTo>
                <a:lnTo>
                  <a:pt x="4924630" y="6072975"/>
                </a:lnTo>
                <a:lnTo>
                  <a:pt x="0" y="60729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27710" y="7513176"/>
            <a:ext cx="2808578" cy="3722212"/>
          </a:xfrm>
          <a:custGeom>
            <a:avLst/>
            <a:gdLst/>
            <a:ahLst/>
            <a:cxnLst/>
            <a:rect r="r" b="b" t="t" l="l"/>
            <a:pathLst>
              <a:path h="3722212" w="2808578">
                <a:moveTo>
                  <a:pt x="0" y="0"/>
                </a:moveTo>
                <a:lnTo>
                  <a:pt x="2808579" y="0"/>
                </a:lnTo>
                <a:lnTo>
                  <a:pt x="2808579" y="3722212"/>
                </a:lnTo>
                <a:lnTo>
                  <a:pt x="0" y="37222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136803" y="-1028700"/>
            <a:ext cx="3826764" cy="4114800"/>
          </a:xfrm>
          <a:custGeom>
            <a:avLst/>
            <a:gdLst/>
            <a:ahLst/>
            <a:cxnLst/>
            <a:rect r="r" b="b" t="t" l="l"/>
            <a:pathLst>
              <a:path h="4114800" w="3826764">
                <a:moveTo>
                  <a:pt x="0" y="0"/>
                </a:moveTo>
                <a:lnTo>
                  <a:pt x="3826764" y="0"/>
                </a:lnTo>
                <a:lnTo>
                  <a:pt x="382676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0272873" y="2639468"/>
            <a:ext cx="5552812" cy="7022674"/>
          </a:xfrm>
          <a:custGeom>
            <a:avLst/>
            <a:gdLst/>
            <a:ahLst/>
            <a:cxnLst/>
            <a:rect r="r" b="b" t="t" l="l"/>
            <a:pathLst>
              <a:path h="7022674" w="5552812">
                <a:moveTo>
                  <a:pt x="0" y="0"/>
                </a:moveTo>
                <a:lnTo>
                  <a:pt x="5552812" y="0"/>
                </a:lnTo>
                <a:lnTo>
                  <a:pt x="5552812" y="7022674"/>
                </a:lnTo>
                <a:lnTo>
                  <a:pt x="0" y="7022674"/>
                </a:lnTo>
                <a:lnTo>
                  <a:pt x="0" y="0"/>
                </a:lnTo>
                <a:close/>
              </a:path>
            </a:pathLst>
          </a:custGeom>
          <a:blipFill>
            <a:blip r:embed="rId8"/>
            <a:stretch>
              <a:fillRect l="0" t="0" r="0" b="0"/>
            </a:stretch>
          </a:blipFill>
        </p:spPr>
      </p:sp>
      <p:sp>
        <p:nvSpPr>
          <p:cNvPr name="Freeform 9" id="9"/>
          <p:cNvSpPr/>
          <p:nvPr/>
        </p:nvSpPr>
        <p:spPr>
          <a:xfrm flipH="false" flipV="false" rot="0">
            <a:off x="15681449" y="8235508"/>
            <a:ext cx="2756123" cy="1839086"/>
          </a:xfrm>
          <a:custGeom>
            <a:avLst/>
            <a:gdLst/>
            <a:ahLst/>
            <a:cxnLst/>
            <a:rect r="r" b="b" t="t" l="l"/>
            <a:pathLst>
              <a:path h="1839086" w="2756123">
                <a:moveTo>
                  <a:pt x="0" y="0"/>
                </a:moveTo>
                <a:lnTo>
                  <a:pt x="2756123" y="0"/>
                </a:lnTo>
                <a:lnTo>
                  <a:pt x="2756123" y="1839086"/>
                </a:lnTo>
                <a:lnTo>
                  <a:pt x="0" y="183908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4462264" y="929992"/>
            <a:ext cx="9363472" cy="1432467"/>
          </a:xfrm>
          <a:prstGeom prst="rect">
            <a:avLst/>
          </a:prstGeom>
        </p:spPr>
        <p:txBody>
          <a:bodyPr anchor="t" rtlCol="false" tIns="0" lIns="0" bIns="0" rIns="0">
            <a:spAutoFit/>
          </a:bodyPr>
          <a:lstStyle/>
          <a:p>
            <a:pPr algn="ctr" marL="0" indent="0" lvl="0">
              <a:lnSpc>
                <a:spcPts val="5367"/>
              </a:lnSpc>
              <a:spcBef>
                <a:spcPct val="0"/>
              </a:spcBef>
            </a:pPr>
            <a:r>
              <a:rPr lang="en-US" sz="6390" spc="268">
                <a:solidFill>
                  <a:srgbClr val="68902B"/>
                </a:solidFill>
                <a:latin typeface="Le Petit Cochon"/>
              </a:rPr>
              <a:t>DATA EXPLORATION IN RESTAURANT</a:t>
            </a:r>
          </a:p>
        </p:txBody>
      </p:sp>
      <p:sp>
        <p:nvSpPr>
          <p:cNvPr name="TextBox 11" id="11"/>
          <p:cNvSpPr txBox="true"/>
          <p:nvPr/>
        </p:nvSpPr>
        <p:spPr>
          <a:xfrm rot="0">
            <a:off x="2310472" y="3080379"/>
            <a:ext cx="5262867" cy="589029"/>
          </a:xfrm>
          <a:prstGeom prst="rect">
            <a:avLst/>
          </a:prstGeom>
        </p:spPr>
        <p:txBody>
          <a:bodyPr anchor="t" rtlCol="false" tIns="0" lIns="0" bIns="0" rIns="0">
            <a:spAutoFit/>
          </a:bodyPr>
          <a:lstStyle/>
          <a:p>
            <a:pPr algn="l" marL="0" indent="0" lvl="0">
              <a:lnSpc>
                <a:spcPts val="4300"/>
              </a:lnSpc>
              <a:spcBef>
                <a:spcPct val="0"/>
              </a:spcBef>
            </a:pPr>
            <a:r>
              <a:rPr lang="en-US" sz="2886" spc="49">
                <a:solidFill>
                  <a:srgbClr val="7B3C15"/>
                </a:solidFill>
                <a:latin typeface="Jua"/>
              </a:rPr>
              <a:t>C</a:t>
            </a:r>
            <a:r>
              <a:rPr lang="en-US" sz="2886" spc="49" strike="noStrike" u="none">
                <a:solidFill>
                  <a:srgbClr val="7B3C15"/>
                </a:solidFill>
                <a:latin typeface="Jua"/>
              </a:rPr>
              <a:t>onvert and read dataset</a:t>
            </a:r>
          </a:p>
        </p:txBody>
      </p:sp>
      <p:sp>
        <p:nvSpPr>
          <p:cNvPr name="TextBox 12" id="12"/>
          <p:cNvSpPr txBox="true"/>
          <p:nvPr/>
        </p:nvSpPr>
        <p:spPr>
          <a:xfrm rot="0">
            <a:off x="2310472" y="4035739"/>
            <a:ext cx="6253298" cy="589029"/>
          </a:xfrm>
          <a:prstGeom prst="rect">
            <a:avLst/>
          </a:prstGeom>
        </p:spPr>
        <p:txBody>
          <a:bodyPr anchor="t" rtlCol="false" tIns="0" lIns="0" bIns="0" rIns="0">
            <a:spAutoFit/>
          </a:bodyPr>
          <a:lstStyle/>
          <a:p>
            <a:pPr algn="l" marL="0" indent="0" lvl="0">
              <a:lnSpc>
                <a:spcPts val="4300"/>
              </a:lnSpc>
              <a:spcBef>
                <a:spcPct val="0"/>
              </a:spcBef>
            </a:pPr>
            <a:r>
              <a:rPr lang="en-US" sz="2886" spc="49">
                <a:solidFill>
                  <a:srgbClr val="7B3C15"/>
                </a:solidFill>
                <a:latin typeface="Jua"/>
              </a:rPr>
              <a:t>C</a:t>
            </a:r>
            <a:r>
              <a:rPr lang="en-US" sz="2886" spc="49" strike="noStrike" u="none">
                <a:solidFill>
                  <a:srgbClr val="7B3C15"/>
                </a:solidFill>
                <a:latin typeface="Jua"/>
              </a:rPr>
              <a:t>lean all the nan and empty value</a:t>
            </a:r>
          </a:p>
        </p:txBody>
      </p:sp>
      <p:sp>
        <p:nvSpPr>
          <p:cNvPr name="TextBox 13" id="13"/>
          <p:cNvSpPr txBox="true"/>
          <p:nvPr/>
        </p:nvSpPr>
        <p:spPr>
          <a:xfrm rot="0">
            <a:off x="2310472" y="6382801"/>
            <a:ext cx="6676727" cy="589029"/>
          </a:xfrm>
          <a:prstGeom prst="rect">
            <a:avLst/>
          </a:prstGeom>
        </p:spPr>
        <p:txBody>
          <a:bodyPr anchor="t" rtlCol="false" tIns="0" lIns="0" bIns="0" rIns="0">
            <a:spAutoFit/>
          </a:bodyPr>
          <a:lstStyle/>
          <a:p>
            <a:pPr algn="l" marL="0" indent="0" lvl="0">
              <a:lnSpc>
                <a:spcPts val="4300"/>
              </a:lnSpc>
              <a:spcBef>
                <a:spcPct val="0"/>
              </a:spcBef>
            </a:pPr>
            <a:r>
              <a:rPr lang="en-US" sz="2886" spc="49">
                <a:solidFill>
                  <a:srgbClr val="7B3C15"/>
                </a:solidFill>
                <a:latin typeface="Jua"/>
              </a:rPr>
              <a:t>S</a:t>
            </a:r>
            <a:r>
              <a:rPr lang="en-US" sz="2886" spc="49" strike="noStrike" u="none">
                <a:solidFill>
                  <a:srgbClr val="7B3C15"/>
                </a:solidFill>
                <a:latin typeface="Jua"/>
              </a:rPr>
              <a:t>ort all the category exist in dataset</a:t>
            </a:r>
          </a:p>
        </p:txBody>
      </p:sp>
      <p:sp>
        <p:nvSpPr>
          <p:cNvPr name="TextBox 14" id="14"/>
          <p:cNvSpPr txBox="true"/>
          <p:nvPr/>
        </p:nvSpPr>
        <p:spPr>
          <a:xfrm rot="0">
            <a:off x="2310472" y="5136547"/>
            <a:ext cx="6253298" cy="589029"/>
          </a:xfrm>
          <a:prstGeom prst="rect">
            <a:avLst/>
          </a:prstGeom>
        </p:spPr>
        <p:txBody>
          <a:bodyPr anchor="t" rtlCol="false" tIns="0" lIns="0" bIns="0" rIns="0">
            <a:spAutoFit/>
          </a:bodyPr>
          <a:lstStyle/>
          <a:p>
            <a:pPr algn="l" marL="0" indent="0" lvl="0">
              <a:lnSpc>
                <a:spcPts val="4300"/>
              </a:lnSpc>
              <a:spcBef>
                <a:spcPct val="0"/>
              </a:spcBef>
            </a:pPr>
            <a:r>
              <a:rPr lang="en-US" sz="2886" spc="49">
                <a:solidFill>
                  <a:srgbClr val="7B3C15"/>
                </a:solidFill>
                <a:latin typeface="Jua"/>
              </a:rPr>
              <a:t>P</a:t>
            </a:r>
            <a:r>
              <a:rPr lang="en-US" sz="2886" spc="49" strike="noStrike" u="none">
                <a:solidFill>
                  <a:srgbClr val="7B3C15"/>
                </a:solidFill>
                <a:latin typeface="Jua"/>
              </a:rPr>
              <a:t>repare the dataset for analasys</a:t>
            </a:r>
          </a:p>
        </p:txBody>
      </p:sp>
      <p:sp>
        <p:nvSpPr>
          <p:cNvPr name="TextBox 15" id="15"/>
          <p:cNvSpPr txBox="true"/>
          <p:nvPr/>
        </p:nvSpPr>
        <p:spPr>
          <a:xfrm rot="0">
            <a:off x="2310472" y="7486179"/>
            <a:ext cx="6498385" cy="1131954"/>
          </a:xfrm>
          <a:prstGeom prst="rect">
            <a:avLst/>
          </a:prstGeom>
        </p:spPr>
        <p:txBody>
          <a:bodyPr anchor="t" rtlCol="false" tIns="0" lIns="0" bIns="0" rIns="0">
            <a:spAutoFit/>
          </a:bodyPr>
          <a:lstStyle/>
          <a:p>
            <a:pPr algn="l" marL="0" indent="0" lvl="0">
              <a:lnSpc>
                <a:spcPts val="4300"/>
              </a:lnSpc>
              <a:spcBef>
                <a:spcPct val="0"/>
              </a:spcBef>
            </a:pPr>
            <a:r>
              <a:rPr lang="en-US" sz="2886" spc="49">
                <a:solidFill>
                  <a:srgbClr val="7B3C15"/>
                </a:solidFill>
                <a:latin typeface="Jua"/>
              </a:rPr>
              <a:t>Use a F</a:t>
            </a:r>
            <a:r>
              <a:rPr lang="en-US" sz="2886" spc="49" strike="noStrike" u="none">
                <a:solidFill>
                  <a:srgbClr val="7B3C15"/>
                </a:solidFill>
                <a:latin typeface="Jua"/>
              </a:rPr>
              <a:t>ilter Process for Restaurant and Food Businesses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DF8E9"/>
        </a:solidFill>
      </p:bgPr>
    </p:bg>
    <p:spTree>
      <p:nvGrpSpPr>
        <p:cNvPr id="1" name=""/>
        <p:cNvGrpSpPr/>
        <p:nvPr/>
      </p:nvGrpSpPr>
      <p:grpSpPr>
        <a:xfrm>
          <a:off x="0" y="0"/>
          <a:ext cx="0" cy="0"/>
          <a:chOff x="0" y="0"/>
          <a:chExt cx="0" cy="0"/>
        </a:xfrm>
      </p:grpSpPr>
      <p:grpSp>
        <p:nvGrpSpPr>
          <p:cNvPr name="Group 2" id="2"/>
          <p:cNvGrpSpPr/>
          <p:nvPr/>
        </p:nvGrpSpPr>
        <p:grpSpPr>
          <a:xfrm rot="-95770">
            <a:off x="-824415" y="7314731"/>
            <a:ext cx="20178560" cy="4532477"/>
            <a:chOff x="0" y="0"/>
            <a:chExt cx="5314518" cy="1193739"/>
          </a:xfrm>
        </p:grpSpPr>
        <p:sp>
          <p:nvSpPr>
            <p:cNvPr name="Freeform 3" id="3"/>
            <p:cNvSpPr/>
            <p:nvPr/>
          </p:nvSpPr>
          <p:spPr>
            <a:xfrm flipH="false" flipV="false" rot="0">
              <a:off x="0" y="0"/>
              <a:ext cx="5314518" cy="1193739"/>
            </a:xfrm>
            <a:custGeom>
              <a:avLst/>
              <a:gdLst/>
              <a:ahLst/>
              <a:cxnLst/>
              <a:rect r="r" b="b" t="t" l="l"/>
              <a:pathLst>
                <a:path h="1193739" w="5314518">
                  <a:moveTo>
                    <a:pt x="0" y="0"/>
                  </a:moveTo>
                  <a:lnTo>
                    <a:pt x="5314518" y="0"/>
                  </a:lnTo>
                  <a:lnTo>
                    <a:pt x="5314518" y="1193739"/>
                  </a:lnTo>
                  <a:lnTo>
                    <a:pt x="0" y="1193739"/>
                  </a:lnTo>
                  <a:close/>
                </a:path>
              </a:pathLst>
            </a:custGeom>
            <a:solidFill>
              <a:srgbClr val="F6EED6"/>
            </a:solidFill>
          </p:spPr>
        </p:sp>
        <p:sp>
          <p:nvSpPr>
            <p:cNvPr name="TextBox 4" id="4"/>
            <p:cNvSpPr txBox="true"/>
            <p:nvPr/>
          </p:nvSpPr>
          <p:spPr>
            <a:xfrm>
              <a:off x="0" y="-19050"/>
              <a:ext cx="5314518" cy="1212789"/>
            </a:xfrm>
            <a:prstGeom prst="rect">
              <a:avLst/>
            </a:prstGeom>
          </p:spPr>
          <p:txBody>
            <a:bodyPr anchor="ctr" rtlCol="false" tIns="50800" lIns="50800" bIns="50800" rIns="50800"/>
            <a:lstStyle/>
            <a:p>
              <a:pPr algn="ctr">
                <a:lnSpc>
                  <a:spcPts val="2718"/>
                </a:lnSpc>
              </a:pPr>
            </a:p>
          </p:txBody>
        </p:sp>
      </p:grpSp>
      <p:sp>
        <p:nvSpPr>
          <p:cNvPr name="Freeform 5" id="5"/>
          <p:cNvSpPr/>
          <p:nvPr/>
        </p:nvSpPr>
        <p:spPr>
          <a:xfrm flipH="false" flipV="false" rot="0">
            <a:off x="15199631" y="7034575"/>
            <a:ext cx="2189275" cy="2663941"/>
          </a:xfrm>
          <a:custGeom>
            <a:avLst/>
            <a:gdLst/>
            <a:ahLst/>
            <a:cxnLst/>
            <a:rect r="r" b="b" t="t" l="l"/>
            <a:pathLst>
              <a:path h="2663941" w="2189275">
                <a:moveTo>
                  <a:pt x="0" y="0"/>
                </a:moveTo>
                <a:lnTo>
                  <a:pt x="2189275" y="0"/>
                </a:lnTo>
                <a:lnTo>
                  <a:pt x="2189275" y="2663941"/>
                </a:lnTo>
                <a:lnTo>
                  <a:pt x="0" y="26639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9699149" y="1609115"/>
            <a:ext cx="1949682" cy="792279"/>
          </a:xfrm>
          <a:custGeom>
            <a:avLst/>
            <a:gdLst/>
            <a:ahLst/>
            <a:cxnLst/>
            <a:rect r="r" b="b" t="t" l="l"/>
            <a:pathLst>
              <a:path h="792279" w="1949682">
                <a:moveTo>
                  <a:pt x="0" y="0"/>
                </a:moveTo>
                <a:lnTo>
                  <a:pt x="1949682" y="0"/>
                </a:lnTo>
                <a:lnTo>
                  <a:pt x="1949682" y="792279"/>
                </a:lnTo>
                <a:lnTo>
                  <a:pt x="0" y="7922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7124134" y="6787412"/>
            <a:ext cx="1949682" cy="792279"/>
          </a:xfrm>
          <a:custGeom>
            <a:avLst/>
            <a:gdLst/>
            <a:ahLst/>
            <a:cxnLst/>
            <a:rect r="r" b="b" t="t" l="l"/>
            <a:pathLst>
              <a:path h="792279" w="1949682">
                <a:moveTo>
                  <a:pt x="0" y="0"/>
                </a:moveTo>
                <a:lnTo>
                  <a:pt x="1949683" y="0"/>
                </a:lnTo>
                <a:lnTo>
                  <a:pt x="1949683" y="792279"/>
                </a:lnTo>
                <a:lnTo>
                  <a:pt x="0" y="7922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815782">
            <a:off x="17443892" y="3187064"/>
            <a:ext cx="1735497" cy="1777349"/>
          </a:xfrm>
          <a:custGeom>
            <a:avLst/>
            <a:gdLst/>
            <a:ahLst/>
            <a:cxnLst/>
            <a:rect r="r" b="b" t="t" l="l"/>
            <a:pathLst>
              <a:path h="1777349" w="1735497">
                <a:moveTo>
                  <a:pt x="0" y="0"/>
                </a:moveTo>
                <a:lnTo>
                  <a:pt x="1735497" y="0"/>
                </a:lnTo>
                <a:lnTo>
                  <a:pt x="1735497" y="1777349"/>
                </a:lnTo>
                <a:lnTo>
                  <a:pt x="0" y="177734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2663500" y="2638649"/>
            <a:ext cx="5072262" cy="7517816"/>
          </a:xfrm>
          <a:custGeom>
            <a:avLst/>
            <a:gdLst/>
            <a:ahLst/>
            <a:cxnLst/>
            <a:rect r="r" b="b" t="t" l="l"/>
            <a:pathLst>
              <a:path h="7517816" w="5072262">
                <a:moveTo>
                  <a:pt x="0" y="0"/>
                </a:moveTo>
                <a:lnTo>
                  <a:pt x="5072262" y="0"/>
                </a:lnTo>
                <a:lnTo>
                  <a:pt x="5072262" y="7517817"/>
                </a:lnTo>
                <a:lnTo>
                  <a:pt x="0" y="7517817"/>
                </a:lnTo>
                <a:lnTo>
                  <a:pt x="0" y="0"/>
                </a:lnTo>
                <a:close/>
              </a:path>
            </a:pathLst>
          </a:custGeom>
          <a:blipFill>
            <a:blip r:embed="rId8"/>
            <a:stretch>
              <a:fillRect l="0" t="0" r="0" b="0"/>
            </a:stretch>
          </a:blipFill>
        </p:spPr>
      </p:sp>
      <p:sp>
        <p:nvSpPr>
          <p:cNvPr name="Freeform 10" id="10"/>
          <p:cNvSpPr/>
          <p:nvPr/>
        </p:nvSpPr>
        <p:spPr>
          <a:xfrm flipH="false" flipV="false" rot="0">
            <a:off x="1305620" y="4186784"/>
            <a:ext cx="11104099" cy="5969681"/>
          </a:xfrm>
          <a:custGeom>
            <a:avLst/>
            <a:gdLst/>
            <a:ahLst/>
            <a:cxnLst/>
            <a:rect r="r" b="b" t="t" l="l"/>
            <a:pathLst>
              <a:path h="5969681" w="11104099">
                <a:moveTo>
                  <a:pt x="0" y="0"/>
                </a:moveTo>
                <a:lnTo>
                  <a:pt x="11104099" y="0"/>
                </a:lnTo>
                <a:lnTo>
                  <a:pt x="11104099" y="5969682"/>
                </a:lnTo>
                <a:lnTo>
                  <a:pt x="0" y="5969682"/>
                </a:lnTo>
                <a:lnTo>
                  <a:pt x="0" y="0"/>
                </a:lnTo>
                <a:close/>
              </a:path>
            </a:pathLst>
          </a:custGeom>
          <a:blipFill>
            <a:blip r:embed="rId9"/>
            <a:stretch>
              <a:fillRect l="0" t="0" r="0" b="0"/>
            </a:stretch>
          </a:blipFill>
        </p:spPr>
      </p:sp>
      <p:sp>
        <p:nvSpPr>
          <p:cNvPr name="Freeform 11" id="11"/>
          <p:cNvSpPr/>
          <p:nvPr/>
        </p:nvSpPr>
        <p:spPr>
          <a:xfrm flipH="false" flipV="false" rot="0">
            <a:off x="15948876" y="-423524"/>
            <a:ext cx="2620849" cy="2664141"/>
          </a:xfrm>
          <a:custGeom>
            <a:avLst/>
            <a:gdLst/>
            <a:ahLst/>
            <a:cxnLst/>
            <a:rect r="r" b="b" t="t" l="l"/>
            <a:pathLst>
              <a:path h="2664141" w="2620849">
                <a:moveTo>
                  <a:pt x="0" y="0"/>
                </a:moveTo>
                <a:lnTo>
                  <a:pt x="2620848" y="0"/>
                </a:lnTo>
                <a:lnTo>
                  <a:pt x="2620848" y="2664141"/>
                </a:lnTo>
                <a:lnTo>
                  <a:pt x="0" y="266414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2" id="12"/>
          <p:cNvSpPr txBox="true"/>
          <p:nvPr/>
        </p:nvSpPr>
        <p:spPr>
          <a:xfrm rot="0">
            <a:off x="1342250" y="1590065"/>
            <a:ext cx="7573150" cy="2485674"/>
          </a:xfrm>
          <a:prstGeom prst="rect">
            <a:avLst/>
          </a:prstGeom>
        </p:spPr>
        <p:txBody>
          <a:bodyPr anchor="t" rtlCol="false" tIns="0" lIns="0" bIns="0" rIns="0">
            <a:spAutoFit/>
          </a:bodyPr>
          <a:lstStyle/>
          <a:p>
            <a:pPr>
              <a:lnSpc>
                <a:spcPts val="3164"/>
              </a:lnSpc>
            </a:pPr>
            <a:r>
              <a:rPr lang="en-US" sz="3071">
                <a:solidFill>
                  <a:srgbClr val="8C4C14"/>
                </a:solidFill>
                <a:latin typeface="Jua"/>
              </a:rPr>
              <a:t>Apply to cluster where popular restaurants are located in the USA</a:t>
            </a:r>
          </a:p>
          <a:p>
            <a:pPr>
              <a:lnSpc>
                <a:spcPts val="3164"/>
              </a:lnSpc>
            </a:pPr>
          </a:p>
          <a:p>
            <a:pPr>
              <a:lnSpc>
                <a:spcPts val="3164"/>
              </a:lnSpc>
            </a:pPr>
            <a:r>
              <a:rPr lang="en-US" sz="3071">
                <a:solidFill>
                  <a:srgbClr val="8C4C14"/>
                </a:solidFill>
                <a:latin typeface="Jua"/>
              </a:rPr>
              <a:t>Apply median of ratings and the standard deviation to ensure the stability and quality of clusters</a:t>
            </a:r>
          </a:p>
        </p:txBody>
      </p:sp>
      <p:sp>
        <p:nvSpPr>
          <p:cNvPr name="TextBox 13" id="13"/>
          <p:cNvSpPr txBox="true"/>
          <p:nvPr/>
        </p:nvSpPr>
        <p:spPr>
          <a:xfrm rot="0">
            <a:off x="1342250" y="512778"/>
            <a:ext cx="5010132" cy="1096337"/>
          </a:xfrm>
          <a:prstGeom prst="rect">
            <a:avLst/>
          </a:prstGeom>
        </p:spPr>
        <p:txBody>
          <a:bodyPr anchor="t" rtlCol="false" tIns="0" lIns="0" bIns="0" rIns="0">
            <a:spAutoFit/>
          </a:bodyPr>
          <a:lstStyle/>
          <a:p>
            <a:pPr marL="0" indent="0" lvl="0">
              <a:lnSpc>
                <a:spcPts val="7738"/>
              </a:lnSpc>
              <a:spcBef>
                <a:spcPct val="0"/>
              </a:spcBef>
            </a:pPr>
            <a:r>
              <a:rPr lang="en-US" sz="9212" spc="386">
                <a:solidFill>
                  <a:srgbClr val="68902B"/>
                </a:solidFill>
                <a:latin typeface="Le Petit Cochon"/>
              </a:rPr>
              <a:t>K-MEANS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DF8E9"/>
        </a:solidFill>
      </p:bgPr>
    </p:bg>
    <p:spTree>
      <p:nvGrpSpPr>
        <p:cNvPr id="1" name=""/>
        <p:cNvGrpSpPr/>
        <p:nvPr/>
      </p:nvGrpSpPr>
      <p:grpSpPr>
        <a:xfrm>
          <a:off x="0" y="0"/>
          <a:ext cx="0" cy="0"/>
          <a:chOff x="0" y="0"/>
          <a:chExt cx="0" cy="0"/>
        </a:xfrm>
      </p:grpSpPr>
      <p:grpSp>
        <p:nvGrpSpPr>
          <p:cNvPr name="Group 2" id="2"/>
          <p:cNvGrpSpPr/>
          <p:nvPr/>
        </p:nvGrpSpPr>
        <p:grpSpPr>
          <a:xfrm rot="-95770">
            <a:off x="-804270" y="9166182"/>
            <a:ext cx="20178560" cy="3086100"/>
            <a:chOff x="0" y="0"/>
            <a:chExt cx="5314518" cy="812800"/>
          </a:xfrm>
        </p:grpSpPr>
        <p:sp>
          <p:nvSpPr>
            <p:cNvPr name="Freeform 3" id="3"/>
            <p:cNvSpPr/>
            <p:nvPr/>
          </p:nvSpPr>
          <p:spPr>
            <a:xfrm flipH="false" flipV="false" rot="0">
              <a:off x="0" y="0"/>
              <a:ext cx="5314518" cy="812800"/>
            </a:xfrm>
            <a:custGeom>
              <a:avLst/>
              <a:gdLst/>
              <a:ahLst/>
              <a:cxnLst/>
              <a:rect r="r" b="b" t="t" l="l"/>
              <a:pathLst>
                <a:path h="812800" w="5314518">
                  <a:moveTo>
                    <a:pt x="0" y="0"/>
                  </a:moveTo>
                  <a:lnTo>
                    <a:pt x="5314518" y="0"/>
                  </a:lnTo>
                  <a:lnTo>
                    <a:pt x="5314518" y="812800"/>
                  </a:lnTo>
                  <a:lnTo>
                    <a:pt x="0" y="812800"/>
                  </a:lnTo>
                  <a:close/>
                </a:path>
              </a:pathLst>
            </a:custGeom>
            <a:solidFill>
              <a:srgbClr val="F6EED6"/>
            </a:solidFill>
          </p:spPr>
        </p:sp>
        <p:sp>
          <p:nvSpPr>
            <p:cNvPr name="TextBox 4" id="4"/>
            <p:cNvSpPr txBox="true"/>
            <p:nvPr/>
          </p:nvSpPr>
          <p:spPr>
            <a:xfrm>
              <a:off x="0" y="-19050"/>
              <a:ext cx="5314518" cy="831850"/>
            </a:xfrm>
            <a:prstGeom prst="rect">
              <a:avLst/>
            </a:prstGeom>
          </p:spPr>
          <p:txBody>
            <a:bodyPr anchor="ctr" rtlCol="false" tIns="50800" lIns="50800" bIns="50800" rIns="50800"/>
            <a:lstStyle/>
            <a:p>
              <a:pPr algn="ctr">
                <a:lnSpc>
                  <a:spcPts val="2718"/>
                </a:lnSpc>
              </a:pPr>
            </a:p>
          </p:txBody>
        </p:sp>
      </p:grpSp>
      <p:sp>
        <p:nvSpPr>
          <p:cNvPr name="Freeform 5" id="5"/>
          <p:cNvSpPr/>
          <p:nvPr/>
        </p:nvSpPr>
        <p:spPr>
          <a:xfrm flipH="false" flipV="false" rot="0">
            <a:off x="16262308" y="-486719"/>
            <a:ext cx="7514921" cy="6897999"/>
          </a:xfrm>
          <a:custGeom>
            <a:avLst/>
            <a:gdLst/>
            <a:ahLst/>
            <a:cxnLst/>
            <a:rect r="r" b="b" t="t" l="l"/>
            <a:pathLst>
              <a:path h="6897999" w="7514921">
                <a:moveTo>
                  <a:pt x="0" y="0"/>
                </a:moveTo>
                <a:lnTo>
                  <a:pt x="7514921" y="0"/>
                </a:lnTo>
                <a:lnTo>
                  <a:pt x="7514921" y="6897999"/>
                </a:lnTo>
                <a:lnTo>
                  <a:pt x="0" y="68979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774555" y="9154882"/>
            <a:ext cx="1949682" cy="792279"/>
          </a:xfrm>
          <a:custGeom>
            <a:avLst/>
            <a:gdLst/>
            <a:ahLst/>
            <a:cxnLst/>
            <a:rect r="r" b="b" t="t" l="l"/>
            <a:pathLst>
              <a:path h="792279" w="1949682">
                <a:moveTo>
                  <a:pt x="0" y="0"/>
                </a:moveTo>
                <a:lnTo>
                  <a:pt x="1949682" y="0"/>
                </a:lnTo>
                <a:lnTo>
                  <a:pt x="1949682" y="792279"/>
                </a:lnTo>
                <a:lnTo>
                  <a:pt x="0" y="7922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3746060" y="221063"/>
            <a:ext cx="1892878" cy="1938526"/>
          </a:xfrm>
          <a:custGeom>
            <a:avLst/>
            <a:gdLst/>
            <a:ahLst/>
            <a:cxnLst/>
            <a:rect r="r" b="b" t="t" l="l"/>
            <a:pathLst>
              <a:path h="1938526" w="1892878">
                <a:moveTo>
                  <a:pt x="0" y="0"/>
                </a:moveTo>
                <a:lnTo>
                  <a:pt x="1892878" y="0"/>
                </a:lnTo>
                <a:lnTo>
                  <a:pt x="1892878" y="1938526"/>
                </a:lnTo>
                <a:lnTo>
                  <a:pt x="0" y="19385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504306" y="1674543"/>
            <a:ext cx="9984011" cy="8429138"/>
          </a:xfrm>
          <a:custGeom>
            <a:avLst/>
            <a:gdLst/>
            <a:ahLst/>
            <a:cxnLst/>
            <a:rect r="r" b="b" t="t" l="l"/>
            <a:pathLst>
              <a:path h="8429138" w="9984011">
                <a:moveTo>
                  <a:pt x="0" y="0"/>
                </a:moveTo>
                <a:lnTo>
                  <a:pt x="9984011" y="0"/>
                </a:lnTo>
                <a:lnTo>
                  <a:pt x="9984011" y="8429137"/>
                </a:lnTo>
                <a:lnTo>
                  <a:pt x="0" y="8429137"/>
                </a:lnTo>
                <a:lnTo>
                  <a:pt x="0" y="0"/>
                </a:lnTo>
                <a:close/>
              </a:path>
            </a:pathLst>
          </a:custGeom>
          <a:blipFill>
            <a:blip r:embed="rId8"/>
            <a:stretch>
              <a:fillRect l="-93" t="-461" r="0" b="-5814"/>
            </a:stretch>
          </a:blipFill>
        </p:spPr>
      </p:sp>
      <p:sp>
        <p:nvSpPr>
          <p:cNvPr name="Freeform 9" id="9"/>
          <p:cNvSpPr/>
          <p:nvPr/>
        </p:nvSpPr>
        <p:spPr>
          <a:xfrm flipH="false" flipV="false" rot="0">
            <a:off x="12435508" y="4388594"/>
            <a:ext cx="6977849" cy="6873181"/>
          </a:xfrm>
          <a:custGeom>
            <a:avLst/>
            <a:gdLst/>
            <a:ahLst/>
            <a:cxnLst/>
            <a:rect r="r" b="b" t="t" l="l"/>
            <a:pathLst>
              <a:path h="6873181" w="6977849">
                <a:moveTo>
                  <a:pt x="0" y="0"/>
                </a:moveTo>
                <a:lnTo>
                  <a:pt x="6977848" y="0"/>
                </a:lnTo>
                <a:lnTo>
                  <a:pt x="6977848" y="6873181"/>
                </a:lnTo>
                <a:lnTo>
                  <a:pt x="0" y="6873181"/>
                </a:lnTo>
                <a:lnTo>
                  <a:pt x="0" y="0"/>
                </a:lnTo>
                <a:close/>
              </a:path>
            </a:pathLst>
          </a:custGeom>
          <a:blipFill>
            <a:blip r:embed="rId9">
              <a:alphaModFix amt="75000"/>
            </a:blip>
            <a:stretch>
              <a:fillRect l="0" t="0" r="0" b="0"/>
            </a:stretch>
          </a:blipFill>
        </p:spPr>
      </p:sp>
      <p:sp>
        <p:nvSpPr>
          <p:cNvPr name="TextBox 10" id="10"/>
          <p:cNvSpPr txBox="true"/>
          <p:nvPr/>
        </p:nvSpPr>
        <p:spPr>
          <a:xfrm rot="0">
            <a:off x="1008095" y="742857"/>
            <a:ext cx="10187736" cy="931686"/>
          </a:xfrm>
          <a:prstGeom prst="rect">
            <a:avLst/>
          </a:prstGeom>
        </p:spPr>
        <p:txBody>
          <a:bodyPr anchor="t" rtlCol="false" tIns="0" lIns="0" bIns="0" rIns="0">
            <a:spAutoFit/>
          </a:bodyPr>
          <a:lstStyle/>
          <a:p>
            <a:pPr marL="0" indent="0" lvl="0">
              <a:lnSpc>
                <a:spcPts val="6617"/>
              </a:lnSpc>
              <a:spcBef>
                <a:spcPct val="0"/>
              </a:spcBef>
            </a:pPr>
            <a:r>
              <a:rPr lang="en-US" sz="7878" spc="330">
                <a:solidFill>
                  <a:srgbClr val="68902B"/>
                </a:solidFill>
                <a:latin typeface="Le Petit Cochon"/>
              </a:rPr>
              <a:t> KMEANS RESULTS</a:t>
            </a:r>
          </a:p>
        </p:txBody>
      </p:sp>
      <p:sp>
        <p:nvSpPr>
          <p:cNvPr name="TextBox 11" id="11"/>
          <p:cNvSpPr txBox="true"/>
          <p:nvPr/>
        </p:nvSpPr>
        <p:spPr>
          <a:xfrm rot="0">
            <a:off x="10720372" y="3583327"/>
            <a:ext cx="6668938" cy="4079435"/>
          </a:xfrm>
          <a:prstGeom prst="rect">
            <a:avLst/>
          </a:prstGeom>
        </p:spPr>
        <p:txBody>
          <a:bodyPr anchor="t" rtlCol="false" tIns="0" lIns="0" bIns="0" rIns="0">
            <a:spAutoFit/>
          </a:bodyPr>
          <a:lstStyle/>
          <a:p>
            <a:pPr>
              <a:lnSpc>
                <a:spcPts val="4513"/>
              </a:lnSpc>
            </a:pPr>
            <a:r>
              <a:rPr lang="en-US" sz="3029" spc="51">
                <a:solidFill>
                  <a:srgbClr val="7B3C15"/>
                </a:solidFill>
                <a:latin typeface="Jua"/>
              </a:rPr>
              <a:t>Pick cluster 1 : CA where the UCLA campus</a:t>
            </a:r>
          </a:p>
          <a:p>
            <a:pPr>
              <a:lnSpc>
                <a:spcPts val="4811"/>
              </a:lnSpc>
            </a:pPr>
          </a:p>
          <a:p>
            <a:pPr>
              <a:lnSpc>
                <a:spcPts val="4513"/>
              </a:lnSpc>
            </a:pPr>
            <a:r>
              <a:rPr lang="en-US" sz="3029" spc="51">
                <a:solidFill>
                  <a:srgbClr val="7B3C15"/>
                </a:solidFill>
                <a:latin typeface="Jua"/>
              </a:rPr>
              <a:t>Filter the restaurants/food in CA</a:t>
            </a:r>
          </a:p>
          <a:p>
            <a:pPr>
              <a:lnSpc>
                <a:spcPts val="4513"/>
              </a:lnSpc>
            </a:pPr>
          </a:p>
          <a:p>
            <a:pPr>
              <a:lnSpc>
                <a:spcPts val="4513"/>
              </a:lnSpc>
            </a:pPr>
            <a:r>
              <a:rPr lang="en-US" sz="3029" spc="51">
                <a:solidFill>
                  <a:srgbClr val="7B3C15"/>
                </a:solidFill>
                <a:latin typeface="Jua"/>
              </a:rPr>
              <a:t>Apply BERT to explore more categories popular in CA</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DF8E9"/>
        </a:solidFill>
      </p:bgPr>
    </p:bg>
    <p:spTree>
      <p:nvGrpSpPr>
        <p:cNvPr id="1" name=""/>
        <p:cNvGrpSpPr/>
        <p:nvPr/>
      </p:nvGrpSpPr>
      <p:grpSpPr>
        <a:xfrm>
          <a:off x="0" y="0"/>
          <a:ext cx="0" cy="0"/>
          <a:chOff x="0" y="0"/>
          <a:chExt cx="0" cy="0"/>
        </a:xfrm>
      </p:grpSpPr>
      <p:sp>
        <p:nvSpPr>
          <p:cNvPr name="Freeform 2" id="2"/>
          <p:cNvSpPr/>
          <p:nvPr/>
        </p:nvSpPr>
        <p:spPr>
          <a:xfrm flipH="false" flipV="false" rot="0">
            <a:off x="1248936" y="-231478"/>
            <a:ext cx="1818844" cy="1470990"/>
          </a:xfrm>
          <a:custGeom>
            <a:avLst/>
            <a:gdLst/>
            <a:ahLst/>
            <a:cxnLst/>
            <a:rect r="r" b="b" t="t" l="l"/>
            <a:pathLst>
              <a:path h="1470990" w="1818844">
                <a:moveTo>
                  <a:pt x="0" y="0"/>
                </a:moveTo>
                <a:lnTo>
                  <a:pt x="1818844" y="0"/>
                </a:lnTo>
                <a:lnTo>
                  <a:pt x="1818844" y="1470990"/>
                </a:lnTo>
                <a:lnTo>
                  <a:pt x="0" y="1470990"/>
                </a:lnTo>
                <a:lnTo>
                  <a:pt x="0" y="0"/>
                </a:lnTo>
                <a:close/>
              </a:path>
            </a:pathLst>
          </a:custGeom>
          <a:blipFill>
            <a:blip r:embed="rId2"/>
            <a:stretch>
              <a:fillRect l="0" t="0" r="0" b="0"/>
            </a:stretch>
          </a:blipFill>
        </p:spPr>
      </p:sp>
      <p:sp>
        <p:nvSpPr>
          <p:cNvPr name="Freeform 3" id="3"/>
          <p:cNvSpPr/>
          <p:nvPr/>
        </p:nvSpPr>
        <p:spPr>
          <a:xfrm flipH="false" flipV="false" rot="0">
            <a:off x="0" y="7621868"/>
            <a:ext cx="1611098" cy="1802627"/>
          </a:xfrm>
          <a:custGeom>
            <a:avLst/>
            <a:gdLst/>
            <a:ahLst/>
            <a:cxnLst/>
            <a:rect r="r" b="b" t="t" l="l"/>
            <a:pathLst>
              <a:path h="1802627" w="1611098">
                <a:moveTo>
                  <a:pt x="0" y="0"/>
                </a:moveTo>
                <a:lnTo>
                  <a:pt x="1611098" y="0"/>
                </a:lnTo>
                <a:lnTo>
                  <a:pt x="1611098" y="1802627"/>
                </a:lnTo>
                <a:lnTo>
                  <a:pt x="0" y="18026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95770">
            <a:off x="-804270" y="9166182"/>
            <a:ext cx="20178560" cy="3086100"/>
            <a:chOff x="0" y="0"/>
            <a:chExt cx="5314518" cy="812800"/>
          </a:xfrm>
        </p:grpSpPr>
        <p:sp>
          <p:nvSpPr>
            <p:cNvPr name="Freeform 5" id="5"/>
            <p:cNvSpPr/>
            <p:nvPr/>
          </p:nvSpPr>
          <p:spPr>
            <a:xfrm flipH="false" flipV="false" rot="0">
              <a:off x="0" y="0"/>
              <a:ext cx="5314518" cy="812800"/>
            </a:xfrm>
            <a:custGeom>
              <a:avLst/>
              <a:gdLst/>
              <a:ahLst/>
              <a:cxnLst/>
              <a:rect r="r" b="b" t="t" l="l"/>
              <a:pathLst>
                <a:path h="812800" w="5314518">
                  <a:moveTo>
                    <a:pt x="0" y="0"/>
                  </a:moveTo>
                  <a:lnTo>
                    <a:pt x="5314518" y="0"/>
                  </a:lnTo>
                  <a:lnTo>
                    <a:pt x="5314518" y="812800"/>
                  </a:lnTo>
                  <a:lnTo>
                    <a:pt x="0" y="812800"/>
                  </a:lnTo>
                  <a:close/>
                </a:path>
              </a:pathLst>
            </a:custGeom>
            <a:solidFill>
              <a:srgbClr val="F6EED6"/>
            </a:solidFill>
          </p:spPr>
        </p:sp>
        <p:sp>
          <p:nvSpPr>
            <p:cNvPr name="TextBox 6" id="6"/>
            <p:cNvSpPr txBox="true"/>
            <p:nvPr/>
          </p:nvSpPr>
          <p:spPr>
            <a:xfrm>
              <a:off x="0" y="-19050"/>
              <a:ext cx="5314518" cy="831850"/>
            </a:xfrm>
            <a:prstGeom prst="rect">
              <a:avLst/>
            </a:prstGeom>
          </p:spPr>
          <p:txBody>
            <a:bodyPr anchor="ctr" rtlCol="false" tIns="50800" lIns="50800" bIns="50800" rIns="50800"/>
            <a:lstStyle/>
            <a:p>
              <a:pPr algn="ctr">
                <a:lnSpc>
                  <a:spcPts val="2718"/>
                </a:lnSpc>
              </a:pPr>
            </a:p>
          </p:txBody>
        </p:sp>
      </p:grpSp>
      <p:sp>
        <p:nvSpPr>
          <p:cNvPr name="Freeform 7" id="7"/>
          <p:cNvSpPr/>
          <p:nvPr/>
        </p:nvSpPr>
        <p:spPr>
          <a:xfrm flipH="true" flipV="false" rot="0">
            <a:off x="-3173863" y="-2288878"/>
            <a:ext cx="4422798" cy="4114800"/>
          </a:xfrm>
          <a:custGeom>
            <a:avLst/>
            <a:gdLst/>
            <a:ahLst/>
            <a:cxnLst/>
            <a:rect r="r" b="b" t="t" l="l"/>
            <a:pathLst>
              <a:path h="4114800" w="4422798">
                <a:moveTo>
                  <a:pt x="4422799" y="0"/>
                </a:moveTo>
                <a:lnTo>
                  <a:pt x="0" y="0"/>
                </a:lnTo>
                <a:lnTo>
                  <a:pt x="0" y="4114800"/>
                </a:lnTo>
                <a:lnTo>
                  <a:pt x="4422799" y="4114800"/>
                </a:lnTo>
                <a:lnTo>
                  <a:pt x="4422799"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8" id="8"/>
          <p:cNvSpPr/>
          <p:nvPr/>
        </p:nvSpPr>
        <p:spPr>
          <a:xfrm flipH="false" flipV="false" rot="-815782">
            <a:off x="7995155" y="-1068584"/>
            <a:ext cx="1735497" cy="1777349"/>
          </a:xfrm>
          <a:custGeom>
            <a:avLst/>
            <a:gdLst/>
            <a:ahLst/>
            <a:cxnLst/>
            <a:rect r="r" b="b" t="t" l="l"/>
            <a:pathLst>
              <a:path h="1777349" w="1735497">
                <a:moveTo>
                  <a:pt x="0" y="0"/>
                </a:moveTo>
                <a:lnTo>
                  <a:pt x="1735497" y="0"/>
                </a:lnTo>
                <a:lnTo>
                  <a:pt x="1735497" y="1777349"/>
                </a:lnTo>
                <a:lnTo>
                  <a:pt x="0" y="177734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4857286" y="8417918"/>
            <a:ext cx="3430714" cy="4114800"/>
          </a:xfrm>
          <a:custGeom>
            <a:avLst/>
            <a:gdLst/>
            <a:ahLst/>
            <a:cxnLst/>
            <a:rect r="r" b="b" t="t" l="l"/>
            <a:pathLst>
              <a:path h="4114800" w="3430714">
                <a:moveTo>
                  <a:pt x="0" y="0"/>
                </a:moveTo>
                <a:lnTo>
                  <a:pt x="3430714" y="0"/>
                </a:lnTo>
                <a:lnTo>
                  <a:pt x="3430714"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805549" y="4140578"/>
            <a:ext cx="7279361" cy="3612945"/>
          </a:xfrm>
          <a:prstGeom prst="rect">
            <a:avLst/>
          </a:prstGeom>
        </p:spPr>
        <p:txBody>
          <a:bodyPr anchor="t" rtlCol="false" tIns="0" lIns="0" bIns="0" rIns="0">
            <a:spAutoFit/>
          </a:bodyPr>
          <a:lstStyle/>
          <a:p>
            <a:pPr marL="719913" indent="-359956" lvl="1">
              <a:lnSpc>
                <a:spcPts val="3434"/>
              </a:lnSpc>
              <a:buFont typeface="Arial"/>
              <a:buChar char="•"/>
            </a:pPr>
            <a:r>
              <a:rPr lang="en-US" sz="3334">
                <a:solidFill>
                  <a:srgbClr val="AD795B"/>
                </a:solidFill>
                <a:latin typeface="Jua"/>
              </a:rPr>
              <a:t>Calculate the distance from UCLA to all the restaurants in CA using geospatial library (distance between two data points)</a:t>
            </a:r>
          </a:p>
          <a:p>
            <a:pPr>
              <a:lnSpc>
                <a:spcPts val="3434"/>
              </a:lnSpc>
            </a:pPr>
          </a:p>
          <a:p>
            <a:pPr marL="719913" indent="-359956" lvl="1">
              <a:lnSpc>
                <a:spcPts val="3434"/>
              </a:lnSpc>
              <a:buFont typeface="Arial"/>
              <a:buChar char="•"/>
            </a:pPr>
            <a:r>
              <a:rPr lang="en-US" sz="3334">
                <a:solidFill>
                  <a:srgbClr val="AD795B"/>
                </a:solidFill>
                <a:latin typeface="Jua"/>
              </a:rPr>
              <a:t>There is a limitation in the dataset, due to the threshold being high</a:t>
            </a:r>
          </a:p>
        </p:txBody>
      </p:sp>
      <p:sp>
        <p:nvSpPr>
          <p:cNvPr name="TextBox 11" id="11"/>
          <p:cNvSpPr txBox="true"/>
          <p:nvPr/>
        </p:nvSpPr>
        <p:spPr>
          <a:xfrm rot="0">
            <a:off x="1838615" y="2634418"/>
            <a:ext cx="4570230" cy="837805"/>
          </a:xfrm>
          <a:prstGeom prst="rect">
            <a:avLst/>
          </a:prstGeom>
        </p:spPr>
        <p:txBody>
          <a:bodyPr anchor="t" rtlCol="false" tIns="0" lIns="0" bIns="0" rIns="0">
            <a:spAutoFit/>
          </a:bodyPr>
          <a:lstStyle/>
          <a:p>
            <a:pPr algn="just">
              <a:lnSpc>
                <a:spcPts val="5434"/>
              </a:lnSpc>
            </a:pPr>
            <a:r>
              <a:rPr lang="en-US" sz="5275">
                <a:solidFill>
                  <a:srgbClr val="FDF8E9"/>
                </a:solidFill>
                <a:latin typeface="Jua"/>
              </a:rPr>
              <a:t>distance-based </a:t>
            </a:r>
          </a:p>
        </p:txBody>
      </p:sp>
      <p:sp>
        <p:nvSpPr>
          <p:cNvPr name="TextBox 12" id="12"/>
          <p:cNvSpPr txBox="true"/>
          <p:nvPr/>
        </p:nvSpPr>
        <p:spPr>
          <a:xfrm rot="0">
            <a:off x="10524761" y="2642253"/>
            <a:ext cx="4487291" cy="837887"/>
          </a:xfrm>
          <a:prstGeom prst="rect">
            <a:avLst/>
          </a:prstGeom>
        </p:spPr>
        <p:txBody>
          <a:bodyPr anchor="t" rtlCol="false" tIns="0" lIns="0" bIns="0" rIns="0">
            <a:spAutoFit/>
          </a:bodyPr>
          <a:lstStyle/>
          <a:p>
            <a:pPr>
              <a:lnSpc>
                <a:spcPts val="5438"/>
              </a:lnSpc>
            </a:pPr>
            <a:r>
              <a:rPr lang="en-US" sz="5279">
                <a:solidFill>
                  <a:srgbClr val="FDF8E9"/>
                </a:solidFill>
                <a:latin typeface="Jua"/>
              </a:rPr>
              <a:t>content-based</a:t>
            </a:r>
          </a:p>
        </p:txBody>
      </p:sp>
      <p:sp>
        <p:nvSpPr>
          <p:cNvPr name="TextBox 13" id="13"/>
          <p:cNvSpPr txBox="true"/>
          <p:nvPr/>
        </p:nvSpPr>
        <p:spPr>
          <a:xfrm rot="0">
            <a:off x="5155835" y="1145027"/>
            <a:ext cx="7976329" cy="902167"/>
          </a:xfrm>
          <a:prstGeom prst="rect">
            <a:avLst/>
          </a:prstGeom>
        </p:spPr>
        <p:txBody>
          <a:bodyPr anchor="t" rtlCol="false" tIns="0" lIns="0" bIns="0" rIns="0">
            <a:spAutoFit/>
          </a:bodyPr>
          <a:lstStyle/>
          <a:p>
            <a:pPr algn="ctr" marL="0" indent="0" lvl="0">
              <a:lnSpc>
                <a:spcPts val="6403"/>
              </a:lnSpc>
              <a:spcBef>
                <a:spcPct val="0"/>
              </a:spcBef>
            </a:pPr>
            <a:r>
              <a:rPr lang="en-US" sz="7622" spc="320">
                <a:solidFill>
                  <a:srgbClr val="68902B"/>
                </a:solidFill>
                <a:latin typeface="Le Petit Cochon"/>
              </a:rPr>
              <a:t>RECOMMEDATION</a:t>
            </a:r>
          </a:p>
        </p:txBody>
      </p:sp>
      <p:sp>
        <p:nvSpPr>
          <p:cNvPr name="TextBox 14" id="14"/>
          <p:cNvSpPr txBox="true"/>
          <p:nvPr/>
        </p:nvSpPr>
        <p:spPr>
          <a:xfrm rot="0">
            <a:off x="9545030" y="4094249"/>
            <a:ext cx="7228064" cy="3230924"/>
          </a:xfrm>
          <a:prstGeom prst="rect">
            <a:avLst/>
          </a:prstGeom>
        </p:spPr>
        <p:txBody>
          <a:bodyPr anchor="t" rtlCol="false" tIns="0" lIns="0" bIns="0" rIns="0">
            <a:spAutoFit/>
          </a:bodyPr>
          <a:lstStyle/>
          <a:p>
            <a:pPr marL="732968" indent="-366484" lvl="1">
              <a:lnSpc>
                <a:spcPts val="3496"/>
              </a:lnSpc>
              <a:buFont typeface="Arial"/>
              <a:buChar char="•"/>
            </a:pPr>
            <a:r>
              <a:rPr lang="en-US" sz="3394">
                <a:solidFill>
                  <a:srgbClr val="AD795B"/>
                </a:solidFill>
                <a:latin typeface="Jua"/>
              </a:rPr>
              <a:t>Calculate the average ratings, variance measures for threshold for the recommendation </a:t>
            </a:r>
          </a:p>
          <a:p>
            <a:pPr>
              <a:lnSpc>
                <a:spcPts val="3496"/>
              </a:lnSpc>
            </a:pPr>
          </a:p>
          <a:p>
            <a:pPr marL="732968" indent="-366484" lvl="1">
              <a:lnSpc>
                <a:spcPts val="3496"/>
              </a:lnSpc>
              <a:buFont typeface="Arial"/>
              <a:buChar char="•"/>
            </a:pPr>
            <a:r>
              <a:rPr lang="en-US" sz="3394">
                <a:solidFill>
                  <a:srgbClr val="AD795B"/>
                </a:solidFill>
                <a:latin typeface="Jua"/>
              </a:rPr>
              <a:t>Base on result from first dataset and threshold to decide which restaurant to suggest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DF8E9"/>
        </a:solidFill>
      </p:bgPr>
    </p:bg>
    <p:spTree>
      <p:nvGrpSpPr>
        <p:cNvPr id="1" name=""/>
        <p:cNvGrpSpPr/>
        <p:nvPr/>
      </p:nvGrpSpPr>
      <p:grpSpPr>
        <a:xfrm>
          <a:off x="0" y="0"/>
          <a:ext cx="0" cy="0"/>
          <a:chOff x="0" y="0"/>
          <a:chExt cx="0" cy="0"/>
        </a:xfrm>
      </p:grpSpPr>
      <p:sp>
        <p:nvSpPr>
          <p:cNvPr name="Freeform 2" id="2"/>
          <p:cNvSpPr/>
          <p:nvPr/>
        </p:nvSpPr>
        <p:spPr>
          <a:xfrm flipH="false" flipV="false" rot="0">
            <a:off x="1919368" y="5518793"/>
            <a:ext cx="960348" cy="1168565"/>
          </a:xfrm>
          <a:custGeom>
            <a:avLst/>
            <a:gdLst/>
            <a:ahLst/>
            <a:cxnLst/>
            <a:rect r="r" b="b" t="t" l="l"/>
            <a:pathLst>
              <a:path h="1168565" w="960348">
                <a:moveTo>
                  <a:pt x="0" y="0"/>
                </a:moveTo>
                <a:lnTo>
                  <a:pt x="960348" y="0"/>
                </a:lnTo>
                <a:lnTo>
                  <a:pt x="960348" y="1168565"/>
                </a:lnTo>
                <a:lnTo>
                  <a:pt x="0" y="11685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122267" y="9650507"/>
            <a:ext cx="786913" cy="957527"/>
          </a:xfrm>
          <a:custGeom>
            <a:avLst/>
            <a:gdLst/>
            <a:ahLst/>
            <a:cxnLst/>
            <a:rect r="r" b="b" t="t" l="l"/>
            <a:pathLst>
              <a:path h="957527" w="786913">
                <a:moveTo>
                  <a:pt x="0" y="0"/>
                </a:moveTo>
                <a:lnTo>
                  <a:pt x="786913" y="0"/>
                </a:lnTo>
                <a:lnTo>
                  <a:pt x="786913" y="957526"/>
                </a:lnTo>
                <a:lnTo>
                  <a:pt x="0" y="9575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77604" y="-1371562"/>
            <a:ext cx="3358473" cy="3611261"/>
          </a:xfrm>
          <a:custGeom>
            <a:avLst/>
            <a:gdLst/>
            <a:ahLst/>
            <a:cxnLst/>
            <a:rect r="r" b="b" t="t" l="l"/>
            <a:pathLst>
              <a:path h="3611261" w="3358473">
                <a:moveTo>
                  <a:pt x="0" y="0"/>
                </a:moveTo>
                <a:lnTo>
                  <a:pt x="3358473" y="0"/>
                </a:lnTo>
                <a:lnTo>
                  <a:pt x="3358473" y="3611261"/>
                </a:lnTo>
                <a:lnTo>
                  <a:pt x="0" y="36112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514735" y="2365966"/>
            <a:ext cx="12945009" cy="6477105"/>
          </a:xfrm>
          <a:custGeom>
            <a:avLst/>
            <a:gdLst/>
            <a:ahLst/>
            <a:cxnLst/>
            <a:rect r="r" b="b" t="t" l="l"/>
            <a:pathLst>
              <a:path h="6477105" w="12945009">
                <a:moveTo>
                  <a:pt x="0" y="0"/>
                </a:moveTo>
                <a:lnTo>
                  <a:pt x="12945008" y="0"/>
                </a:lnTo>
                <a:lnTo>
                  <a:pt x="12945008" y="6477104"/>
                </a:lnTo>
                <a:lnTo>
                  <a:pt x="0" y="6477104"/>
                </a:lnTo>
                <a:lnTo>
                  <a:pt x="0" y="0"/>
                </a:lnTo>
                <a:close/>
              </a:path>
            </a:pathLst>
          </a:custGeom>
          <a:blipFill>
            <a:blip r:embed="rId8"/>
            <a:stretch>
              <a:fillRect l="0" t="0" r="0" b="-53309"/>
            </a:stretch>
          </a:blipFill>
        </p:spPr>
      </p:sp>
      <p:sp>
        <p:nvSpPr>
          <p:cNvPr name="Freeform 6" id="6"/>
          <p:cNvSpPr/>
          <p:nvPr/>
        </p:nvSpPr>
        <p:spPr>
          <a:xfrm flipH="false" flipV="false" rot="0">
            <a:off x="14834347" y="8071870"/>
            <a:ext cx="3960495" cy="4114800"/>
          </a:xfrm>
          <a:custGeom>
            <a:avLst/>
            <a:gdLst/>
            <a:ahLst/>
            <a:cxnLst/>
            <a:rect r="r" b="b" t="t" l="l"/>
            <a:pathLst>
              <a:path h="4114800" w="3960495">
                <a:moveTo>
                  <a:pt x="0" y="0"/>
                </a:moveTo>
                <a:lnTo>
                  <a:pt x="3960495" y="0"/>
                </a:lnTo>
                <a:lnTo>
                  <a:pt x="3960495"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512515" y="8232937"/>
            <a:ext cx="2693383" cy="2835140"/>
          </a:xfrm>
          <a:custGeom>
            <a:avLst/>
            <a:gdLst/>
            <a:ahLst/>
            <a:cxnLst/>
            <a:rect r="r" b="b" t="t" l="l"/>
            <a:pathLst>
              <a:path h="2835140" w="2693383">
                <a:moveTo>
                  <a:pt x="0" y="0"/>
                </a:moveTo>
                <a:lnTo>
                  <a:pt x="2693384" y="0"/>
                </a:lnTo>
                <a:lnTo>
                  <a:pt x="2693384" y="2835140"/>
                </a:lnTo>
                <a:lnTo>
                  <a:pt x="0" y="2835140"/>
                </a:lnTo>
                <a:lnTo>
                  <a:pt x="0" y="0"/>
                </a:lnTo>
                <a:close/>
              </a:path>
            </a:pathLst>
          </a:custGeom>
          <a:blipFill>
            <a:blip r:embed="rId11"/>
            <a:stretch>
              <a:fillRect l="0" t="0" r="0" b="0"/>
            </a:stretch>
          </a:blipFill>
        </p:spPr>
      </p:sp>
      <p:sp>
        <p:nvSpPr>
          <p:cNvPr name="Freeform 8" id="8"/>
          <p:cNvSpPr/>
          <p:nvPr/>
        </p:nvSpPr>
        <p:spPr>
          <a:xfrm flipH="false" flipV="false" rot="0">
            <a:off x="15793609" y="0"/>
            <a:ext cx="2667268" cy="3074660"/>
          </a:xfrm>
          <a:custGeom>
            <a:avLst/>
            <a:gdLst/>
            <a:ahLst/>
            <a:cxnLst/>
            <a:rect r="r" b="b" t="t" l="l"/>
            <a:pathLst>
              <a:path h="3074660" w="2667268">
                <a:moveTo>
                  <a:pt x="0" y="0"/>
                </a:moveTo>
                <a:lnTo>
                  <a:pt x="2667268" y="0"/>
                </a:lnTo>
                <a:lnTo>
                  <a:pt x="2667268" y="3074660"/>
                </a:lnTo>
                <a:lnTo>
                  <a:pt x="0" y="307466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9" id="9"/>
          <p:cNvSpPr txBox="true"/>
          <p:nvPr/>
        </p:nvSpPr>
        <p:spPr>
          <a:xfrm rot="0">
            <a:off x="6827791" y="1133378"/>
            <a:ext cx="4162778" cy="826306"/>
          </a:xfrm>
          <a:prstGeom prst="rect">
            <a:avLst/>
          </a:prstGeom>
        </p:spPr>
        <p:txBody>
          <a:bodyPr anchor="t" rtlCol="false" tIns="0" lIns="0" bIns="0" rIns="0">
            <a:spAutoFit/>
          </a:bodyPr>
          <a:lstStyle/>
          <a:p>
            <a:pPr algn="ctr" marL="0" indent="0" lvl="0">
              <a:lnSpc>
                <a:spcPts val="5826"/>
              </a:lnSpc>
              <a:spcBef>
                <a:spcPct val="0"/>
              </a:spcBef>
            </a:pPr>
            <a:r>
              <a:rPr lang="en-US" sz="6936" spc="291">
                <a:solidFill>
                  <a:srgbClr val="68902B"/>
                </a:solidFill>
                <a:latin typeface="Le Petit Cochon"/>
              </a:rPr>
              <a:t>RESULT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DF8E9"/>
        </a:solidFill>
      </p:bgPr>
    </p:bg>
    <p:spTree>
      <p:nvGrpSpPr>
        <p:cNvPr id="1" name=""/>
        <p:cNvGrpSpPr/>
        <p:nvPr/>
      </p:nvGrpSpPr>
      <p:grpSpPr>
        <a:xfrm>
          <a:off x="0" y="0"/>
          <a:ext cx="0" cy="0"/>
          <a:chOff x="0" y="0"/>
          <a:chExt cx="0" cy="0"/>
        </a:xfrm>
      </p:grpSpPr>
      <p:grpSp>
        <p:nvGrpSpPr>
          <p:cNvPr name="Group 2" id="2"/>
          <p:cNvGrpSpPr/>
          <p:nvPr/>
        </p:nvGrpSpPr>
        <p:grpSpPr>
          <a:xfrm rot="94262">
            <a:off x="-804270" y="9166182"/>
            <a:ext cx="20178560" cy="3086100"/>
            <a:chOff x="0" y="0"/>
            <a:chExt cx="5314518" cy="812800"/>
          </a:xfrm>
        </p:grpSpPr>
        <p:sp>
          <p:nvSpPr>
            <p:cNvPr name="Freeform 3" id="3"/>
            <p:cNvSpPr/>
            <p:nvPr/>
          </p:nvSpPr>
          <p:spPr>
            <a:xfrm flipH="false" flipV="false" rot="0">
              <a:off x="0" y="0"/>
              <a:ext cx="5314518" cy="812800"/>
            </a:xfrm>
            <a:custGeom>
              <a:avLst/>
              <a:gdLst/>
              <a:ahLst/>
              <a:cxnLst/>
              <a:rect r="r" b="b" t="t" l="l"/>
              <a:pathLst>
                <a:path h="812800" w="5314518">
                  <a:moveTo>
                    <a:pt x="0" y="0"/>
                  </a:moveTo>
                  <a:lnTo>
                    <a:pt x="5314518" y="0"/>
                  </a:lnTo>
                  <a:lnTo>
                    <a:pt x="5314518" y="812800"/>
                  </a:lnTo>
                  <a:lnTo>
                    <a:pt x="0" y="812800"/>
                  </a:lnTo>
                  <a:close/>
                </a:path>
              </a:pathLst>
            </a:custGeom>
            <a:solidFill>
              <a:srgbClr val="F6EED6"/>
            </a:solidFill>
          </p:spPr>
        </p:sp>
        <p:sp>
          <p:nvSpPr>
            <p:cNvPr name="TextBox 4" id="4"/>
            <p:cNvSpPr txBox="true"/>
            <p:nvPr/>
          </p:nvSpPr>
          <p:spPr>
            <a:xfrm>
              <a:off x="0" y="-19050"/>
              <a:ext cx="5314518" cy="831850"/>
            </a:xfrm>
            <a:prstGeom prst="rect">
              <a:avLst/>
            </a:prstGeom>
          </p:spPr>
          <p:txBody>
            <a:bodyPr anchor="ctr" rtlCol="false" tIns="50800" lIns="50800" bIns="50800" rIns="50800"/>
            <a:lstStyle/>
            <a:p>
              <a:pPr algn="ctr">
                <a:lnSpc>
                  <a:spcPts val="2718"/>
                </a:lnSpc>
              </a:pPr>
            </a:p>
          </p:txBody>
        </p:sp>
      </p:grpSp>
      <p:sp>
        <p:nvSpPr>
          <p:cNvPr name="Freeform 5" id="5"/>
          <p:cNvSpPr/>
          <p:nvPr/>
        </p:nvSpPr>
        <p:spPr>
          <a:xfrm flipH="false" flipV="false" rot="0">
            <a:off x="16271473" y="5630314"/>
            <a:ext cx="7514921" cy="6897999"/>
          </a:xfrm>
          <a:custGeom>
            <a:avLst/>
            <a:gdLst/>
            <a:ahLst/>
            <a:cxnLst/>
            <a:rect r="r" b="b" t="t" l="l"/>
            <a:pathLst>
              <a:path h="6897999" w="7514921">
                <a:moveTo>
                  <a:pt x="0" y="0"/>
                </a:moveTo>
                <a:lnTo>
                  <a:pt x="7514921" y="0"/>
                </a:lnTo>
                <a:lnTo>
                  <a:pt x="7514921" y="6897999"/>
                </a:lnTo>
                <a:lnTo>
                  <a:pt x="0" y="68979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85405">
            <a:off x="14456796" y="-348542"/>
            <a:ext cx="4482149" cy="2754484"/>
          </a:xfrm>
          <a:custGeom>
            <a:avLst/>
            <a:gdLst/>
            <a:ahLst/>
            <a:cxnLst/>
            <a:rect r="r" b="b" t="t" l="l"/>
            <a:pathLst>
              <a:path h="2754484" w="4482149">
                <a:moveTo>
                  <a:pt x="0" y="0"/>
                </a:moveTo>
                <a:lnTo>
                  <a:pt x="4482149" y="0"/>
                </a:lnTo>
                <a:lnTo>
                  <a:pt x="4482149" y="2754484"/>
                </a:lnTo>
                <a:lnTo>
                  <a:pt x="0" y="27544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3234585">
            <a:off x="-551610" y="-1460983"/>
            <a:ext cx="3160620" cy="3845887"/>
          </a:xfrm>
          <a:custGeom>
            <a:avLst/>
            <a:gdLst/>
            <a:ahLst/>
            <a:cxnLst/>
            <a:rect r="r" b="b" t="t" l="l"/>
            <a:pathLst>
              <a:path h="3845887" w="3160620">
                <a:moveTo>
                  <a:pt x="0" y="0"/>
                </a:moveTo>
                <a:lnTo>
                  <a:pt x="3160620" y="0"/>
                </a:lnTo>
                <a:lnTo>
                  <a:pt x="3160620" y="3845888"/>
                </a:lnTo>
                <a:lnTo>
                  <a:pt x="0" y="38458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815782">
            <a:off x="8752139" y="-1010390"/>
            <a:ext cx="1735497" cy="1777349"/>
          </a:xfrm>
          <a:custGeom>
            <a:avLst/>
            <a:gdLst/>
            <a:ahLst/>
            <a:cxnLst/>
            <a:rect r="r" b="b" t="t" l="l"/>
            <a:pathLst>
              <a:path h="1777349" w="1735497">
                <a:moveTo>
                  <a:pt x="0" y="0"/>
                </a:moveTo>
                <a:lnTo>
                  <a:pt x="1735496" y="0"/>
                </a:lnTo>
                <a:lnTo>
                  <a:pt x="1735496" y="1777349"/>
                </a:lnTo>
                <a:lnTo>
                  <a:pt x="0" y="17773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9" id="9"/>
          <p:cNvGrpSpPr/>
          <p:nvPr/>
        </p:nvGrpSpPr>
        <p:grpSpPr>
          <a:xfrm rot="0">
            <a:off x="783075" y="2676425"/>
            <a:ext cx="9124537" cy="5985794"/>
            <a:chOff x="0" y="0"/>
            <a:chExt cx="2621742" cy="1719891"/>
          </a:xfrm>
        </p:grpSpPr>
        <p:sp>
          <p:nvSpPr>
            <p:cNvPr name="Freeform 10" id="10"/>
            <p:cNvSpPr/>
            <p:nvPr/>
          </p:nvSpPr>
          <p:spPr>
            <a:xfrm flipH="false" flipV="false" rot="0">
              <a:off x="0" y="0"/>
              <a:ext cx="2621742" cy="1719891"/>
            </a:xfrm>
            <a:custGeom>
              <a:avLst/>
              <a:gdLst/>
              <a:ahLst/>
              <a:cxnLst/>
              <a:rect r="r" b="b" t="t" l="l"/>
              <a:pathLst>
                <a:path h="1719891" w="2621742">
                  <a:moveTo>
                    <a:pt x="43272" y="0"/>
                  </a:moveTo>
                  <a:lnTo>
                    <a:pt x="2578470" y="0"/>
                  </a:lnTo>
                  <a:cubicBezTo>
                    <a:pt x="2589947" y="0"/>
                    <a:pt x="2600953" y="4559"/>
                    <a:pt x="2609068" y="12674"/>
                  </a:cubicBezTo>
                  <a:cubicBezTo>
                    <a:pt x="2617183" y="20789"/>
                    <a:pt x="2621742" y="31796"/>
                    <a:pt x="2621742" y="43272"/>
                  </a:cubicBezTo>
                  <a:lnTo>
                    <a:pt x="2621742" y="1676619"/>
                  </a:lnTo>
                  <a:cubicBezTo>
                    <a:pt x="2621742" y="1688095"/>
                    <a:pt x="2617183" y="1699102"/>
                    <a:pt x="2609068" y="1707217"/>
                  </a:cubicBezTo>
                  <a:cubicBezTo>
                    <a:pt x="2600953" y="1715332"/>
                    <a:pt x="2589947" y="1719891"/>
                    <a:pt x="2578470" y="1719891"/>
                  </a:cubicBezTo>
                  <a:lnTo>
                    <a:pt x="43272" y="1719891"/>
                  </a:lnTo>
                  <a:cubicBezTo>
                    <a:pt x="31796" y="1719891"/>
                    <a:pt x="20789" y="1715332"/>
                    <a:pt x="12674" y="1707217"/>
                  </a:cubicBezTo>
                  <a:cubicBezTo>
                    <a:pt x="4559" y="1699102"/>
                    <a:pt x="0" y="1688095"/>
                    <a:pt x="0" y="1676619"/>
                  </a:cubicBezTo>
                  <a:lnTo>
                    <a:pt x="0" y="43272"/>
                  </a:lnTo>
                  <a:cubicBezTo>
                    <a:pt x="0" y="31796"/>
                    <a:pt x="4559" y="20789"/>
                    <a:pt x="12674" y="12674"/>
                  </a:cubicBezTo>
                  <a:cubicBezTo>
                    <a:pt x="20789" y="4559"/>
                    <a:pt x="31796" y="0"/>
                    <a:pt x="43272" y="0"/>
                  </a:cubicBezTo>
                  <a:close/>
                </a:path>
              </a:pathLst>
            </a:custGeom>
            <a:solidFill>
              <a:srgbClr val="F1C744">
                <a:alpha val="82745"/>
              </a:srgbClr>
            </a:solidFill>
          </p:spPr>
        </p:sp>
        <p:sp>
          <p:nvSpPr>
            <p:cNvPr name="TextBox 11" id="11"/>
            <p:cNvSpPr txBox="true"/>
            <p:nvPr/>
          </p:nvSpPr>
          <p:spPr>
            <a:xfrm>
              <a:off x="0" y="-19050"/>
              <a:ext cx="2621742" cy="1738941"/>
            </a:xfrm>
            <a:prstGeom prst="rect">
              <a:avLst/>
            </a:prstGeom>
          </p:spPr>
          <p:txBody>
            <a:bodyPr anchor="ctr" rtlCol="false" tIns="50800" lIns="50800" bIns="50800" rIns="50800"/>
            <a:lstStyle/>
            <a:p>
              <a:pPr algn="ctr">
                <a:lnSpc>
                  <a:spcPts val="2718"/>
                </a:lnSpc>
              </a:pPr>
            </a:p>
          </p:txBody>
        </p:sp>
      </p:grpSp>
      <p:grpSp>
        <p:nvGrpSpPr>
          <p:cNvPr name="Group 12" id="12"/>
          <p:cNvGrpSpPr/>
          <p:nvPr/>
        </p:nvGrpSpPr>
        <p:grpSpPr>
          <a:xfrm rot="0">
            <a:off x="10545103" y="2676425"/>
            <a:ext cx="6935066" cy="5985794"/>
            <a:chOff x="0" y="0"/>
            <a:chExt cx="1992644" cy="1719891"/>
          </a:xfrm>
        </p:grpSpPr>
        <p:sp>
          <p:nvSpPr>
            <p:cNvPr name="Freeform 13" id="13"/>
            <p:cNvSpPr/>
            <p:nvPr/>
          </p:nvSpPr>
          <p:spPr>
            <a:xfrm flipH="false" flipV="false" rot="0">
              <a:off x="0" y="0"/>
              <a:ext cx="1992644" cy="1719891"/>
            </a:xfrm>
            <a:custGeom>
              <a:avLst/>
              <a:gdLst/>
              <a:ahLst/>
              <a:cxnLst/>
              <a:rect r="r" b="b" t="t" l="l"/>
              <a:pathLst>
                <a:path h="1719891" w="1992644">
                  <a:moveTo>
                    <a:pt x="56934" y="0"/>
                  </a:moveTo>
                  <a:lnTo>
                    <a:pt x="1935711" y="0"/>
                  </a:lnTo>
                  <a:cubicBezTo>
                    <a:pt x="1950810" y="0"/>
                    <a:pt x="1965291" y="5998"/>
                    <a:pt x="1975969" y="16675"/>
                  </a:cubicBezTo>
                  <a:cubicBezTo>
                    <a:pt x="1986646" y="27353"/>
                    <a:pt x="1992644" y="41834"/>
                    <a:pt x="1992644" y="56934"/>
                  </a:cubicBezTo>
                  <a:lnTo>
                    <a:pt x="1992644" y="1662957"/>
                  </a:lnTo>
                  <a:cubicBezTo>
                    <a:pt x="1992644" y="1694401"/>
                    <a:pt x="1967154" y="1719891"/>
                    <a:pt x="1935711" y="1719891"/>
                  </a:cubicBezTo>
                  <a:lnTo>
                    <a:pt x="56934" y="1719891"/>
                  </a:lnTo>
                  <a:cubicBezTo>
                    <a:pt x="41834" y="1719891"/>
                    <a:pt x="27353" y="1713892"/>
                    <a:pt x="16675" y="1703215"/>
                  </a:cubicBezTo>
                  <a:cubicBezTo>
                    <a:pt x="5998" y="1692538"/>
                    <a:pt x="0" y="1678057"/>
                    <a:pt x="0" y="1662957"/>
                  </a:cubicBezTo>
                  <a:lnTo>
                    <a:pt x="0" y="56934"/>
                  </a:lnTo>
                  <a:cubicBezTo>
                    <a:pt x="0" y="41834"/>
                    <a:pt x="5998" y="27353"/>
                    <a:pt x="16675" y="16675"/>
                  </a:cubicBezTo>
                  <a:cubicBezTo>
                    <a:pt x="27353" y="5998"/>
                    <a:pt x="41834" y="0"/>
                    <a:pt x="56934" y="0"/>
                  </a:cubicBezTo>
                  <a:close/>
                </a:path>
              </a:pathLst>
            </a:custGeom>
            <a:solidFill>
              <a:srgbClr val="F1C744">
                <a:alpha val="82745"/>
              </a:srgbClr>
            </a:solidFill>
          </p:spPr>
        </p:sp>
        <p:sp>
          <p:nvSpPr>
            <p:cNvPr name="TextBox 14" id="14"/>
            <p:cNvSpPr txBox="true"/>
            <p:nvPr/>
          </p:nvSpPr>
          <p:spPr>
            <a:xfrm>
              <a:off x="0" y="-19050"/>
              <a:ext cx="1992644" cy="1738941"/>
            </a:xfrm>
            <a:prstGeom prst="rect">
              <a:avLst/>
            </a:prstGeom>
          </p:spPr>
          <p:txBody>
            <a:bodyPr anchor="ctr" rtlCol="false" tIns="50800" lIns="50800" bIns="50800" rIns="50800"/>
            <a:lstStyle/>
            <a:p>
              <a:pPr algn="ctr">
                <a:lnSpc>
                  <a:spcPts val="2718"/>
                </a:lnSpc>
              </a:pPr>
            </a:p>
          </p:txBody>
        </p:sp>
      </p:grpSp>
      <p:sp>
        <p:nvSpPr>
          <p:cNvPr name="Freeform 15" id="15"/>
          <p:cNvSpPr/>
          <p:nvPr/>
        </p:nvSpPr>
        <p:spPr>
          <a:xfrm flipH="false" flipV="false" rot="0">
            <a:off x="8567546" y="8266651"/>
            <a:ext cx="2680132" cy="1983298"/>
          </a:xfrm>
          <a:custGeom>
            <a:avLst/>
            <a:gdLst/>
            <a:ahLst/>
            <a:cxnLst/>
            <a:rect r="r" b="b" t="t" l="l"/>
            <a:pathLst>
              <a:path h="1983298" w="2680132">
                <a:moveTo>
                  <a:pt x="0" y="0"/>
                </a:moveTo>
                <a:lnTo>
                  <a:pt x="2680132" y="0"/>
                </a:lnTo>
                <a:lnTo>
                  <a:pt x="2680132" y="1983298"/>
                </a:lnTo>
                <a:lnTo>
                  <a:pt x="0" y="198329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6" id="16"/>
          <p:cNvSpPr txBox="true"/>
          <p:nvPr/>
        </p:nvSpPr>
        <p:spPr>
          <a:xfrm rot="0">
            <a:off x="6049597" y="1266825"/>
            <a:ext cx="7716031" cy="796929"/>
          </a:xfrm>
          <a:prstGeom prst="rect">
            <a:avLst/>
          </a:prstGeom>
        </p:spPr>
        <p:txBody>
          <a:bodyPr anchor="t" rtlCol="false" tIns="0" lIns="0" bIns="0" rIns="0">
            <a:spAutoFit/>
          </a:bodyPr>
          <a:lstStyle/>
          <a:p>
            <a:pPr marL="0" indent="0" lvl="0">
              <a:lnSpc>
                <a:spcPts val="5716"/>
              </a:lnSpc>
              <a:spcBef>
                <a:spcPct val="0"/>
              </a:spcBef>
            </a:pPr>
            <a:r>
              <a:rPr lang="en-US" sz="6805" spc="285">
                <a:solidFill>
                  <a:srgbClr val="68902B"/>
                </a:solidFill>
                <a:latin typeface="Le Petit Cochon"/>
              </a:rPr>
              <a:t>REAL APPLICATION</a:t>
            </a:r>
          </a:p>
        </p:txBody>
      </p:sp>
      <p:sp>
        <p:nvSpPr>
          <p:cNvPr name="TextBox 17" id="17"/>
          <p:cNvSpPr txBox="true"/>
          <p:nvPr/>
        </p:nvSpPr>
        <p:spPr>
          <a:xfrm rot="0">
            <a:off x="2101453" y="3023890"/>
            <a:ext cx="4043362" cy="876300"/>
          </a:xfrm>
          <a:prstGeom prst="rect">
            <a:avLst/>
          </a:prstGeom>
        </p:spPr>
        <p:txBody>
          <a:bodyPr anchor="t" rtlCol="false" tIns="0" lIns="0" bIns="0" rIns="0">
            <a:spAutoFit/>
          </a:bodyPr>
          <a:lstStyle/>
          <a:p>
            <a:pPr algn="ctr">
              <a:lnSpc>
                <a:spcPts val="6300"/>
              </a:lnSpc>
            </a:pPr>
            <a:r>
              <a:rPr lang="en-US" sz="4500">
                <a:solidFill>
                  <a:srgbClr val="AD795B"/>
                </a:solidFill>
                <a:latin typeface="Jua"/>
              </a:rPr>
              <a:t>User Experience</a:t>
            </a:r>
          </a:p>
        </p:txBody>
      </p:sp>
      <p:sp>
        <p:nvSpPr>
          <p:cNvPr name="TextBox 18" id="18"/>
          <p:cNvSpPr txBox="true"/>
          <p:nvPr/>
        </p:nvSpPr>
        <p:spPr>
          <a:xfrm rot="0">
            <a:off x="12066671" y="2869588"/>
            <a:ext cx="3771454" cy="876300"/>
          </a:xfrm>
          <a:prstGeom prst="rect">
            <a:avLst/>
          </a:prstGeom>
        </p:spPr>
        <p:txBody>
          <a:bodyPr anchor="t" rtlCol="false" tIns="0" lIns="0" bIns="0" rIns="0">
            <a:spAutoFit/>
          </a:bodyPr>
          <a:lstStyle/>
          <a:p>
            <a:pPr algn="ctr">
              <a:lnSpc>
                <a:spcPts val="6300"/>
              </a:lnSpc>
            </a:pPr>
            <a:r>
              <a:rPr lang="en-US" sz="4500">
                <a:solidFill>
                  <a:srgbClr val="AD795B"/>
                </a:solidFill>
                <a:latin typeface="Jua"/>
              </a:rPr>
              <a:t>Implementation</a:t>
            </a:r>
          </a:p>
        </p:txBody>
      </p:sp>
      <p:sp>
        <p:nvSpPr>
          <p:cNvPr name="TextBox 19" id="19"/>
          <p:cNvSpPr txBox="true"/>
          <p:nvPr/>
        </p:nvSpPr>
        <p:spPr>
          <a:xfrm rot="0">
            <a:off x="1541931" y="4280689"/>
            <a:ext cx="6821947" cy="3406718"/>
          </a:xfrm>
          <a:prstGeom prst="rect">
            <a:avLst/>
          </a:prstGeom>
        </p:spPr>
        <p:txBody>
          <a:bodyPr anchor="t" rtlCol="false" tIns="0" lIns="0" bIns="0" rIns="0">
            <a:spAutoFit/>
          </a:bodyPr>
          <a:lstStyle/>
          <a:p>
            <a:pPr algn="just" marL="817385" indent="-408692" lvl="1">
              <a:lnSpc>
                <a:spcPts val="5300"/>
              </a:lnSpc>
              <a:buFont typeface="Arial"/>
              <a:buChar char="•"/>
            </a:pPr>
            <a:r>
              <a:rPr lang="en-US" sz="3785">
                <a:solidFill>
                  <a:srgbClr val="97532D"/>
                </a:solidFill>
                <a:latin typeface="Jua"/>
              </a:rPr>
              <a:t>Emotion Selector</a:t>
            </a:r>
          </a:p>
          <a:p>
            <a:pPr algn="just">
              <a:lnSpc>
                <a:spcPts val="5300"/>
              </a:lnSpc>
            </a:pPr>
          </a:p>
          <a:p>
            <a:pPr algn="just" marL="817385" indent="-408692" lvl="1">
              <a:lnSpc>
                <a:spcPts val="5300"/>
              </a:lnSpc>
              <a:buFont typeface="Arial"/>
              <a:buChar char="•"/>
            </a:pPr>
            <a:r>
              <a:rPr lang="en-US" sz="3785">
                <a:solidFill>
                  <a:srgbClr val="97532D"/>
                </a:solidFill>
                <a:latin typeface="Jua"/>
              </a:rPr>
              <a:t>Food Reccomendation</a:t>
            </a:r>
          </a:p>
          <a:p>
            <a:pPr algn="just">
              <a:lnSpc>
                <a:spcPts val="5300"/>
              </a:lnSpc>
            </a:pPr>
          </a:p>
          <a:p>
            <a:pPr algn="just" marL="817385" indent="-408692" lvl="1">
              <a:lnSpc>
                <a:spcPts val="5300"/>
              </a:lnSpc>
              <a:buFont typeface="Arial"/>
              <a:buChar char="•"/>
            </a:pPr>
            <a:r>
              <a:rPr lang="en-US" sz="3785">
                <a:solidFill>
                  <a:srgbClr val="97532D"/>
                </a:solidFill>
                <a:latin typeface="Jua"/>
              </a:rPr>
              <a:t>Restaurant Reccomendation</a:t>
            </a:r>
          </a:p>
        </p:txBody>
      </p:sp>
      <p:sp>
        <p:nvSpPr>
          <p:cNvPr name="TextBox 20" id="20"/>
          <p:cNvSpPr txBox="true"/>
          <p:nvPr/>
        </p:nvSpPr>
        <p:spPr>
          <a:xfrm rot="0">
            <a:off x="12126910" y="3890085"/>
            <a:ext cx="4570961" cy="4294069"/>
          </a:xfrm>
          <a:prstGeom prst="rect">
            <a:avLst/>
          </a:prstGeom>
        </p:spPr>
        <p:txBody>
          <a:bodyPr anchor="t" rtlCol="false" tIns="0" lIns="0" bIns="0" rIns="0">
            <a:spAutoFit/>
          </a:bodyPr>
          <a:lstStyle/>
          <a:p>
            <a:pPr>
              <a:lnSpc>
                <a:spcPts val="5584"/>
              </a:lnSpc>
            </a:pPr>
            <a:r>
              <a:rPr lang="en-US" sz="3988">
                <a:solidFill>
                  <a:srgbClr val="97532D"/>
                </a:solidFill>
                <a:latin typeface="Jua"/>
              </a:rPr>
              <a:t>Front End</a:t>
            </a:r>
          </a:p>
          <a:p>
            <a:pPr marL="861175" indent="-430588" lvl="1">
              <a:lnSpc>
                <a:spcPts val="5584"/>
              </a:lnSpc>
              <a:buFont typeface="Arial"/>
              <a:buChar char="•"/>
            </a:pPr>
            <a:r>
              <a:rPr lang="en-US" sz="3988">
                <a:solidFill>
                  <a:srgbClr val="97532D"/>
                </a:solidFill>
                <a:latin typeface="Jua"/>
              </a:rPr>
              <a:t>HTML/CSS</a:t>
            </a:r>
          </a:p>
          <a:p>
            <a:pPr marL="861175" indent="-430588" lvl="1">
              <a:lnSpc>
                <a:spcPts val="5584"/>
              </a:lnSpc>
              <a:buFont typeface="Arial"/>
              <a:buChar char="•"/>
            </a:pPr>
            <a:r>
              <a:rPr lang="en-US" sz="3988">
                <a:solidFill>
                  <a:srgbClr val="97532D"/>
                </a:solidFill>
                <a:latin typeface="Jua"/>
              </a:rPr>
              <a:t>HTMX</a:t>
            </a:r>
          </a:p>
          <a:p>
            <a:pPr>
              <a:lnSpc>
                <a:spcPts val="5584"/>
              </a:lnSpc>
            </a:pPr>
            <a:r>
              <a:rPr lang="en-US" sz="3988">
                <a:solidFill>
                  <a:srgbClr val="97532D"/>
                </a:solidFill>
                <a:latin typeface="Jua"/>
              </a:rPr>
              <a:t>Back End</a:t>
            </a:r>
          </a:p>
          <a:p>
            <a:pPr marL="861175" indent="-430588" lvl="1">
              <a:lnSpc>
                <a:spcPts val="5584"/>
              </a:lnSpc>
              <a:buFont typeface="Arial"/>
              <a:buChar char="•"/>
            </a:pPr>
            <a:r>
              <a:rPr lang="en-US" sz="3988">
                <a:solidFill>
                  <a:srgbClr val="97532D"/>
                </a:solidFill>
                <a:latin typeface="Jua"/>
              </a:rPr>
              <a:t>Python</a:t>
            </a:r>
          </a:p>
          <a:p>
            <a:pPr algn="l" marL="861175" indent="-430588" lvl="1">
              <a:lnSpc>
                <a:spcPts val="5584"/>
              </a:lnSpc>
              <a:buFont typeface="Arial"/>
              <a:buChar char="•"/>
            </a:pPr>
            <a:r>
              <a:rPr lang="en-US" sz="3988">
                <a:solidFill>
                  <a:srgbClr val="97532D"/>
                </a:solidFill>
                <a:latin typeface="Jua"/>
              </a:rPr>
              <a:t>Flask</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DF8E9"/>
        </a:solidFill>
      </p:bgPr>
    </p:bg>
    <p:spTree>
      <p:nvGrpSpPr>
        <p:cNvPr id="1" name=""/>
        <p:cNvGrpSpPr/>
        <p:nvPr/>
      </p:nvGrpSpPr>
      <p:grpSpPr>
        <a:xfrm>
          <a:off x="0" y="0"/>
          <a:ext cx="0" cy="0"/>
          <a:chOff x="0" y="0"/>
          <a:chExt cx="0" cy="0"/>
        </a:xfrm>
      </p:grpSpPr>
      <p:grpSp>
        <p:nvGrpSpPr>
          <p:cNvPr name="Group 2" id="2"/>
          <p:cNvGrpSpPr/>
          <p:nvPr/>
        </p:nvGrpSpPr>
        <p:grpSpPr>
          <a:xfrm rot="0">
            <a:off x="2709926" y="1988362"/>
            <a:ext cx="13430312" cy="5420511"/>
            <a:chOff x="0" y="0"/>
            <a:chExt cx="3858915" cy="1557469"/>
          </a:xfrm>
        </p:grpSpPr>
        <p:sp>
          <p:nvSpPr>
            <p:cNvPr name="Freeform 3" id="3"/>
            <p:cNvSpPr/>
            <p:nvPr/>
          </p:nvSpPr>
          <p:spPr>
            <a:xfrm flipH="false" flipV="false" rot="0">
              <a:off x="0" y="0"/>
              <a:ext cx="3858915" cy="1557469"/>
            </a:xfrm>
            <a:custGeom>
              <a:avLst/>
              <a:gdLst/>
              <a:ahLst/>
              <a:cxnLst/>
              <a:rect r="r" b="b" t="t" l="l"/>
              <a:pathLst>
                <a:path h="1557469" w="3858915">
                  <a:moveTo>
                    <a:pt x="29399" y="0"/>
                  </a:moveTo>
                  <a:lnTo>
                    <a:pt x="3829516" y="0"/>
                  </a:lnTo>
                  <a:cubicBezTo>
                    <a:pt x="3837313" y="0"/>
                    <a:pt x="3844791" y="3097"/>
                    <a:pt x="3850305" y="8611"/>
                  </a:cubicBezTo>
                  <a:cubicBezTo>
                    <a:pt x="3855818" y="14124"/>
                    <a:pt x="3858915" y="21602"/>
                    <a:pt x="3858915" y="29399"/>
                  </a:cubicBezTo>
                  <a:lnTo>
                    <a:pt x="3858915" y="1528070"/>
                  </a:lnTo>
                  <a:cubicBezTo>
                    <a:pt x="3858915" y="1544306"/>
                    <a:pt x="3845753" y="1557469"/>
                    <a:pt x="3829516" y="1557469"/>
                  </a:cubicBezTo>
                  <a:lnTo>
                    <a:pt x="29399" y="1557469"/>
                  </a:lnTo>
                  <a:cubicBezTo>
                    <a:pt x="21602" y="1557469"/>
                    <a:pt x="14124" y="1554371"/>
                    <a:pt x="8611" y="1548858"/>
                  </a:cubicBezTo>
                  <a:cubicBezTo>
                    <a:pt x="3097" y="1543345"/>
                    <a:pt x="0" y="1535867"/>
                    <a:pt x="0" y="1528070"/>
                  </a:cubicBezTo>
                  <a:lnTo>
                    <a:pt x="0" y="29399"/>
                  </a:lnTo>
                  <a:cubicBezTo>
                    <a:pt x="0" y="21602"/>
                    <a:pt x="3097" y="14124"/>
                    <a:pt x="8611" y="8611"/>
                  </a:cubicBezTo>
                  <a:cubicBezTo>
                    <a:pt x="14124" y="3097"/>
                    <a:pt x="21602" y="0"/>
                    <a:pt x="29399" y="0"/>
                  </a:cubicBezTo>
                  <a:close/>
                </a:path>
              </a:pathLst>
            </a:custGeom>
            <a:solidFill>
              <a:srgbClr val="F1C744">
                <a:alpha val="82745"/>
              </a:srgbClr>
            </a:solidFill>
          </p:spPr>
        </p:sp>
        <p:sp>
          <p:nvSpPr>
            <p:cNvPr name="TextBox 4" id="4"/>
            <p:cNvSpPr txBox="true"/>
            <p:nvPr/>
          </p:nvSpPr>
          <p:spPr>
            <a:xfrm>
              <a:off x="0" y="-19050"/>
              <a:ext cx="3858915" cy="1576519"/>
            </a:xfrm>
            <a:prstGeom prst="rect">
              <a:avLst/>
            </a:prstGeom>
          </p:spPr>
          <p:txBody>
            <a:bodyPr anchor="ctr" rtlCol="false" tIns="50800" lIns="50800" bIns="50800" rIns="50800"/>
            <a:lstStyle/>
            <a:p>
              <a:pPr algn="ctr">
                <a:lnSpc>
                  <a:spcPts val="2718"/>
                </a:lnSpc>
              </a:pPr>
            </a:p>
          </p:txBody>
        </p:sp>
      </p:grpSp>
      <p:sp>
        <p:nvSpPr>
          <p:cNvPr name="Freeform 5" id="5"/>
          <p:cNvSpPr/>
          <p:nvPr/>
        </p:nvSpPr>
        <p:spPr>
          <a:xfrm flipH="false" flipV="false" rot="0">
            <a:off x="4707679" y="8584892"/>
            <a:ext cx="4546212" cy="1346815"/>
          </a:xfrm>
          <a:custGeom>
            <a:avLst/>
            <a:gdLst/>
            <a:ahLst/>
            <a:cxnLst/>
            <a:rect r="r" b="b" t="t" l="l"/>
            <a:pathLst>
              <a:path h="1346815" w="4546212">
                <a:moveTo>
                  <a:pt x="0" y="0"/>
                </a:moveTo>
                <a:lnTo>
                  <a:pt x="4546212" y="0"/>
                </a:lnTo>
                <a:lnTo>
                  <a:pt x="4546212" y="1346816"/>
                </a:lnTo>
                <a:lnTo>
                  <a:pt x="0" y="13468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9425082" y="7568926"/>
            <a:ext cx="3209993" cy="2993318"/>
          </a:xfrm>
          <a:custGeom>
            <a:avLst/>
            <a:gdLst/>
            <a:ahLst/>
            <a:cxnLst/>
            <a:rect r="r" b="b" t="t" l="l"/>
            <a:pathLst>
              <a:path h="2993318" w="3209993">
                <a:moveTo>
                  <a:pt x="0" y="0"/>
                </a:moveTo>
                <a:lnTo>
                  <a:pt x="3209993" y="0"/>
                </a:lnTo>
                <a:lnTo>
                  <a:pt x="3209993" y="2993318"/>
                </a:lnTo>
                <a:lnTo>
                  <a:pt x="0" y="29933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3178107" y="2308428"/>
            <a:ext cx="12962131" cy="4532729"/>
          </a:xfrm>
          <a:prstGeom prst="rect">
            <a:avLst/>
          </a:prstGeom>
        </p:spPr>
        <p:txBody>
          <a:bodyPr anchor="t" rtlCol="false" tIns="0" lIns="0" bIns="0" rIns="0">
            <a:spAutoFit/>
          </a:bodyPr>
          <a:lstStyle/>
          <a:p>
            <a:pPr>
              <a:lnSpc>
                <a:spcPts val="7028"/>
              </a:lnSpc>
            </a:pPr>
            <a:r>
              <a:rPr lang="en-US" sz="4717" spc="80">
                <a:solidFill>
                  <a:srgbClr val="7B3C15"/>
                </a:solidFill>
                <a:latin typeface="Jua"/>
              </a:rPr>
              <a:t>We utilized multiple data mining techniques to help improve the quality and understanding of the dataset. It provided us with a more dynamic and detailed visualization, leading to more accurate recommendations in our project</a:t>
            </a:r>
          </a:p>
        </p:txBody>
      </p:sp>
      <p:sp>
        <p:nvSpPr>
          <p:cNvPr name="TextBox 8" id="8"/>
          <p:cNvSpPr txBox="true"/>
          <p:nvPr/>
        </p:nvSpPr>
        <p:spPr>
          <a:xfrm rot="0">
            <a:off x="6042912" y="938460"/>
            <a:ext cx="5887988" cy="887977"/>
          </a:xfrm>
          <a:prstGeom prst="rect">
            <a:avLst/>
          </a:prstGeom>
        </p:spPr>
        <p:txBody>
          <a:bodyPr anchor="t" rtlCol="false" tIns="0" lIns="0" bIns="0" rIns="0">
            <a:spAutoFit/>
          </a:bodyPr>
          <a:lstStyle/>
          <a:p>
            <a:pPr algn="ctr" marL="0" indent="0" lvl="0">
              <a:lnSpc>
                <a:spcPts val="6377"/>
              </a:lnSpc>
              <a:spcBef>
                <a:spcPct val="0"/>
              </a:spcBef>
            </a:pPr>
            <a:r>
              <a:rPr lang="en-US" sz="7592" spc="318">
                <a:solidFill>
                  <a:srgbClr val="68902B"/>
                </a:solidFill>
                <a:latin typeface="Le Petit Cochon"/>
              </a:rPr>
              <a:t>CONCLUSION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8E9"/>
        </a:solidFill>
      </p:bgPr>
    </p:bg>
    <p:spTree>
      <p:nvGrpSpPr>
        <p:cNvPr id="1" name=""/>
        <p:cNvGrpSpPr/>
        <p:nvPr/>
      </p:nvGrpSpPr>
      <p:grpSpPr>
        <a:xfrm>
          <a:off x="0" y="0"/>
          <a:ext cx="0" cy="0"/>
          <a:chOff x="0" y="0"/>
          <a:chExt cx="0" cy="0"/>
        </a:xfrm>
      </p:grpSpPr>
      <p:sp>
        <p:nvSpPr>
          <p:cNvPr name="Freeform 2" id="2"/>
          <p:cNvSpPr/>
          <p:nvPr/>
        </p:nvSpPr>
        <p:spPr>
          <a:xfrm flipH="false" flipV="false" rot="0">
            <a:off x="-3757460" y="-2749670"/>
            <a:ext cx="7514921" cy="6897999"/>
          </a:xfrm>
          <a:custGeom>
            <a:avLst/>
            <a:gdLst/>
            <a:ahLst/>
            <a:cxnLst/>
            <a:rect r="r" b="b" t="t" l="l"/>
            <a:pathLst>
              <a:path h="6897999" w="7514921">
                <a:moveTo>
                  <a:pt x="0" y="0"/>
                </a:moveTo>
                <a:lnTo>
                  <a:pt x="7514920" y="0"/>
                </a:lnTo>
                <a:lnTo>
                  <a:pt x="7514920" y="6897999"/>
                </a:lnTo>
                <a:lnTo>
                  <a:pt x="0" y="68979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295285" y="-3183240"/>
            <a:ext cx="5904707" cy="5838279"/>
          </a:xfrm>
          <a:custGeom>
            <a:avLst/>
            <a:gdLst/>
            <a:ahLst/>
            <a:cxnLst/>
            <a:rect r="r" b="b" t="t" l="l"/>
            <a:pathLst>
              <a:path h="5838279" w="5904707">
                <a:moveTo>
                  <a:pt x="0" y="0"/>
                </a:moveTo>
                <a:lnTo>
                  <a:pt x="5904707" y="0"/>
                </a:lnTo>
                <a:lnTo>
                  <a:pt x="5904707" y="5838279"/>
                </a:lnTo>
                <a:lnTo>
                  <a:pt x="0" y="5838279"/>
                </a:lnTo>
                <a:lnTo>
                  <a:pt x="0" y="0"/>
                </a:lnTo>
                <a:close/>
              </a:path>
            </a:pathLst>
          </a:custGeom>
          <a:blipFill>
            <a:blip r:embed="rId4"/>
            <a:stretch>
              <a:fillRect l="0" t="0" r="0" b="0"/>
            </a:stretch>
          </a:blipFill>
        </p:spPr>
      </p:sp>
      <p:sp>
        <p:nvSpPr>
          <p:cNvPr name="Freeform 4" id="4"/>
          <p:cNvSpPr/>
          <p:nvPr/>
        </p:nvSpPr>
        <p:spPr>
          <a:xfrm flipH="false" flipV="false" rot="0">
            <a:off x="821422" y="8862160"/>
            <a:ext cx="1949682" cy="792279"/>
          </a:xfrm>
          <a:custGeom>
            <a:avLst/>
            <a:gdLst/>
            <a:ahLst/>
            <a:cxnLst/>
            <a:rect r="r" b="b" t="t" l="l"/>
            <a:pathLst>
              <a:path h="792279" w="1949682">
                <a:moveTo>
                  <a:pt x="0" y="0"/>
                </a:moveTo>
                <a:lnTo>
                  <a:pt x="1949682" y="0"/>
                </a:lnTo>
                <a:lnTo>
                  <a:pt x="1949682" y="792280"/>
                </a:lnTo>
                <a:lnTo>
                  <a:pt x="0" y="7922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497896" y="6770905"/>
            <a:ext cx="9502959" cy="3516095"/>
          </a:xfrm>
          <a:custGeom>
            <a:avLst/>
            <a:gdLst/>
            <a:ahLst/>
            <a:cxnLst/>
            <a:rect r="r" b="b" t="t" l="l"/>
            <a:pathLst>
              <a:path h="3516095" w="9502959">
                <a:moveTo>
                  <a:pt x="0" y="0"/>
                </a:moveTo>
                <a:lnTo>
                  <a:pt x="9502959" y="0"/>
                </a:lnTo>
                <a:lnTo>
                  <a:pt x="9502959" y="3516095"/>
                </a:lnTo>
                <a:lnTo>
                  <a:pt x="0" y="3516095"/>
                </a:lnTo>
                <a:lnTo>
                  <a:pt x="0" y="0"/>
                </a:lnTo>
                <a:close/>
              </a:path>
            </a:pathLst>
          </a:custGeom>
          <a:blipFill>
            <a:blip r:embed="rId7"/>
            <a:stretch>
              <a:fillRect l="0" t="0" r="0" b="0"/>
            </a:stretch>
          </a:blipFill>
        </p:spPr>
      </p:sp>
      <p:sp>
        <p:nvSpPr>
          <p:cNvPr name="TextBox 6" id="6"/>
          <p:cNvSpPr txBox="true"/>
          <p:nvPr/>
        </p:nvSpPr>
        <p:spPr>
          <a:xfrm rot="0">
            <a:off x="1796263" y="1538327"/>
            <a:ext cx="3800277" cy="1116712"/>
          </a:xfrm>
          <a:prstGeom prst="rect">
            <a:avLst/>
          </a:prstGeom>
        </p:spPr>
        <p:txBody>
          <a:bodyPr anchor="t" rtlCol="false" tIns="0" lIns="0" bIns="0" rIns="0">
            <a:spAutoFit/>
          </a:bodyPr>
          <a:lstStyle/>
          <a:p>
            <a:pPr marL="0" indent="0" lvl="0">
              <a:lnSpc>
                <a:spcPts val="7902"/>
              </a:lnSpc>
              <a:spcBef>
                <a:spcPct val="0"/>
              </a:spcBef>
            </a:pPr>
            <a:r>
              <a:rPr lang="en-US" sz="9408" spc="395">
                <a:solidFill>
                  <a:srgbClr val="68902B"/>
                </a:solidFill>
                <a:latin typeface="Le Petit Cochon"/>
              </a:rPr>
              <a:t>TEAMS</a:t>
            </a:r>
          </a:p>
        </p:txBody>
      </p:sp>
      <p:sp>
        <p:nvSpPr>
          <p:cNvPr name="TextBox 7" id="7"/>
          <p:cNvSpPr txBox="true"/>
          <p:nvPr/>
        </p:nvSpPr>
        <p:spPr>
          <a:xfrm rot="0">
            <a:off x="1028700" y="4603369"/>
            <a:ext cx="4134061" cy="540131"/>
          </a:xfrm>
          <a:prstGeom prst="rect">
            <a:avLst/>
          </a:prstGeom>
        </p:spPr>
        <p:txBody>
          <a:bodyPr anchor="t" rtlCol="false" tIns="0" lIns="0" bIns="0" rIns="0">
            <a:spAutoFit/>
          </a:bodyPr>
          <a:lstStyle/>
          <a:p>
            <a:pPr algn="ctr">
              <a:lnSpc>
                <a:spcPts val="3501"/>
              </a:lnSpc>
            </a:pPr>
            <a:r>
              <a:rPr lang="en-US" sz="3399">
                <a:solidFill>
                  <a:srgbClr val="000000"/>
                </a:solidFill>
                <a:latin typeface="Jua"/>
              </a:rPr>
              <a:t>Dominic Ferrando</a:t>
            </a:r>
          </a:p>
        </p:txBody>
      </p:sp>
      <p:sp>
        <p:nvSpPr>
          <p:cNvPr name="TextBox 8" id="8"/>
          <p:cNvSpPr txBox="true"/>
          <p:nvPr/>
        </p:nvSpPr>
        <p:spPr>
          <a:xfrm rot="0">
            <a:off x="5570924" y="4603369"/>
            <a:ext cx="2706902" cy="540131"/>
          </a:xfrm>
          <a:prstGeom prst="rect">
            <a:avLst/>
          </a:prstGeom>
        </p:spPr>
        <p:txBody>
          <a:bodyPr anchor="t" rtlCol="false" tIns="0" lIns="0" bIns="0" rIns="0">
            <a:spAutoFit/>
          </a:bodyPr>
          <a:lstStyle/>
          <a:p>
            <a:pPr algn="ctr">
              <a:lnSpc>
                <a:spcPts val="3501"/>
              </a:lnSpc>
            </a:pPr>
            <a:r>
              <a:rPr lang="en-US" sz="3399">
                <a:solidFill>
                  <a:srgbClr val="14180B"/>
                </a:solidFill>
                <a:latin typeface="Jua"/>
              </a:rPr>
              <a:t>Tram Le</a:t>
            </a:r>
          </a:p>
        </p:txBody>
      </p:sp>
      <p:sp>
        <p:nvSpPr>
          <p:cNvPr name="TextBox 9" id="9"/>
          <p:cNvSpPr txBox="true"/>
          <p:nvPr/>
        </p:nvSpPr>
        <p:spPr>
          <a:xfrm rot="0">
            <a:off x="9144000" y="4603369"/>
            <a:ext cx="3500261" cy="540131"/>
          </a:xfrm>
          <a:prstGeom prst="rect">
            <a:avLst/>
          </a:prstGeom>
        </p:spPr>
        <p:txBody>
          <a:bodyPr anchor="t" rtlCol="false" tIns="0" lIns="0" bIns="0" rIns="0">
            <a:spAutoFit/>
          </a:bodyPr>
          <a:lstStyle/>
          <a:p>
            <a:pPr algn="ctr">
              <a:lnSpc>
                <a:spcPts val="3501"/>
              </a:lnSpc>
            </a:pPr>
            <a:r>
              <a:rPr lang="en-US" sz="3399">
                <a:solidFill>
                  <a:srgbClr val="000000"/>
                </a:solidFill>
                <a:latin typeface="Jua"/>
              </a:rPr>
              <a:t>Priyank Shah</a:t>
            </a:r>
          </a:p>
        </p:txBody>
      </p:sp>
      <p:sp>
        <p:nvSpPr>
          <p:cNvPr name="TextBox 10" id="10"/>
          <p:cNvSpPr txBox="true"/>
          <p:nvPr/>
        </p:nvSpPr>
        <p:spPr>
          <a:xfrm rot="0">
            <a:off x="13621646" y="4603369"/>
            <a:ext cx="3233765" cy="540131"/>
          </a:xfrm>
          <a:prstGeom prst="rect">
            <a:avLst/>
          </a:prstGeom>
        </p:spPr>
        <p:txBody>
          <a:bodyPr anchor="t" rtlCol="false" tIns="0" lIns="0" bIns="0" rIns="0">
            <a:spAutoFit/>
          </a:bodyPr>
          <a:lstStyle/>
          <a:p>
            <a:pPr algn="ctr">
              <a:lnSpc>
                <a:spcPts val="3501"/>
              </a:lnSpc>
            </a:pPr>
            <a:r>
              <a:rPr lang="en-US" sz="3399">
                <a:solidFill>
                  <a:srgbClr val="000000"/>
                </a:solidFill>
                <a:latin typeface="Jua"/>
              </a:rPr>
              <a:t>Chad Losey</a:t>
            </a:r>
          </a:p>
        </p:txBody>
      </p:sp>
      <p:sp>
        <p:nvSpPr>
          <p:cNvPr name="Freeform 11" id="11"/>
          <p:cNvSpPr/>
          <p:nvPr/>
        </p:nvSpPr>
        <p:spPr>
          <a:xfrm flipH="false" flipV="false" rot="0">
            <a:off x="15518699" y="8862160"/>
            <a:ext cx="1949682" cy="792279"/>
          </a:xfrm>
          <a:custGeom>
            <a:avLst/>
            <a:gdLst/>
            <a:ahLst/>
            <a:cxnLst/>
            <a:rect r="r" b="b" t="t" l="l"/>
            <a:pathLst>
              <a:path h="792279" w="1949682">
                <a:moveTo>
                  <a:pt x="0" y="0"/>
                </a:moveTo>
                <a:lnTo>
                  <a:pt x="1949683" y="0"/>
                </a:lnTo>
                <a:lnTo>
                  <a:pt x="1949683" y="792280"/>
                </a:lnTo>
                <a:lnTo>
                  <a:pt x="0" y="7922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DF8E9"/>
        </a:solidFill>
      </p:bgPr>
    </p:bg>
    <p:spTree>
      <p:nvGrpSpPr>
        <p:cNvPr id="1" name=""/>
        <p:cNvGrpSpPr/>
        <p:nvPr/>
      </p:nvGrpSpPr>
      <p:grpSpPr>
        <a:xfrm>
          <a:off x="0" y="0"/>
          <a:ext cx="0" cy="0"/>
          <a:chOff x="0" y="0"/>
          <a:chExt cx="0" cy="0"/>
        </a:xfrm>
      </p:grpSpPr>
      <p:grpSp>
        <p:nvGrpSpPr>
          <p:cNvPr name="Group 2" id="2"/>
          <p:cNvGrpSpPr/>
          <p:nvPr/>
        </p:nvGrpSpPr>
        <p:grpSpPr>
          <a:xfrm rot="0">
            <a:off x="-804270" y="9166182"/>
            <a:ext cx="20178560" cy="3086100"/>
            <a:chOff x="0" y="0"/>
            <a:chExt cx="5314518" cy="812800"/>
          </a:xfrm>
        </p:grpSpPr>
        <p:sp>
          <p:nvSpPr>
            <p:cNvPr name="Freeform 3" id="3"/>
            <p:cNvSpPr/>
            <p:nvPr/>
          </p:nvSpPr>
          <p:spPr>
            <a:xfrm flipH="false" flipV="false" rot="0">
              <a:off x="0" y="0"/>
              <a:ext cx="5314518" cy="812800"/>
            </a:xfrm>
            <a:custGeom>
              <a:avLst/>
              <a:gdLst/>
              <a:ahLst/>
              <a:cxnLst/>
              <a:rect r="r" b="b" t="t" l="l"/>
              <a:pathLst>
                <a:path h="812800" w="5314518">
                  <a:moveTo>
                    <a:pt x="0" y="0"/>
                  </a:moveTo>
                  <a:lnTo>
                    <a:pt x="5314518" y="0"/>
                  </a:lnTo>
                  <a:lnTo>
                    <a:pt x="5314518" y="812800"/>
                  </a:lnTo>
                  <a:lnTo>
                    <a:pt x="0" y="812800"/>
                  </a:lnTo>
                  <a:close/>
                </a:path>
              </a:pathLst>
            </a:custGeom>
            <a:solidFill>
              <a:srgbClr val="F6EED6"/>
            </a:solidFill>
          </p:spPr>
        </p:sp>
        <p:sp>
          <p:nvSpPr>
            <p:cNvPr name="TextBox 4" id="4"/>
            <p:cNvSpPr txBox="true"/>
            <p:nvPr/>
          </p:nvSpPr>
          <p:spPr>
            <a:xfrm>
              <a:off x="0" y="-19050"/>
              <a:ext cx="5314518" cy="831850"/>
            </a:xfrm>
            <a:prstGeom prst="rect">
              <a:avLst/>
            </a:prstGeom>
          </p:spPr>
          <p:txBody>
            <a:bodyPr anchor="ctr" rtlCol="false" tIns="50800" lIns="50800" bIns="50800" rIns="50800"/>
            <a:lstStyle/>
            <a:p>
              <a:pPr algn="ctr">
                <a:lnSpc>
                  <a:spcPts val="2718"/>
                </a:lnSpc>
              </a:pPr>
            </a:p>
          </p:txBody>
        </p:sp>
      </p:grpSp>
      <p:sp>
        <p:nvSpPr>
          <p:cNvPr name="Freeform 5" id="5"/>
          <p:cNvSpPr/>
          <p:nvPr/>
        </p:nvSpPr>
        <p:spPr>
          <a:xfrm flipH="true" flipV="false" rot="-801835">
            <a:off x="9776424" y="-4461903"/>
            <a:ext cx="6729307" cy="6260687"/>
          </a:xfrm>
          <a:custGeom>
            <a:avLst/>
            <a:gdLst/>
            <a:ahLst/>
            <a:cxnLst/>
            <a:rect r="r" b="b" t="t" l="l"/>
            <a:pathLst>
              <a:path h="6260687" w="6729307">
                <a:moveTo>
                  <a:pt x="6729307" y="0"/>
                </a:moveTo>
                <a:lnTo>
                  <a:pt x="0" y="0"/>
                </a:lnTo>
                <a:lnTo>
                  <a:pt x="0" y="6260686"/>
                </a:lnTo>
                <a:lnTo>
                  <a:pt x="6729307" y="6260686"/>
                </a:lnTo>
                <a:lnTo>
                  <a:pt x="6729307"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3988496" y="835675"/>
            <a:ext cx="1949682" cy="792279"/>
          </a:xfrm>
          <a:custGeom>
            <a:avLst/>
            <a:gdLst/>
            <a:ahLst/>
            <a:cxnLst/>
            <a:rect r="r" b="b" t="t" l="l"/>
            <a:pathLst>
              <a:path h="792279" w="1949682">
                <a:moveTo>
                  <a:pt x="0" y="0"/>
                </a:moveTo>
                <a:lnTo>
                  <a:pt x="1949683" y="0"/>
                </a:lnTo>
                <a:lnTo>
                  <a:pt x="1949683" y="792279"/>
                </a:lnTo>
                <a:lnTo>
                  <a:pt x="0" y="7922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6983958" y="5438775"/>
            <a:ext cx="5172602" cy="4429041"/>
          </a:xfrm>
          <a:custGeom>
            <a:avLst/>
            <a:gdLst/>
            <a:ahLst/>
            <a:cxnLst/>
            <a:rect r="r" b="b" t="t" l="l"/>
            <a:pathLst>
              <a:path h="4429041" w="5172602">
                <a:moveTo>
                  <a:pt x="0" y="0"/>
                </a:moveTo>
                <a:lnTo>
                  <a:pt x="5172603" y="0"/>
                </a:lnTo>
                <a:lnTo>
                  <a:pt x="5172603" y="4429041"/>
                </a:lnTo>
                <a:lnTo>
                  <a:pt x="0" y="4429041"/>
                </a:lnTo>
                <a:lnTo>
                  <a:pt x="0" y="0"/>
                </a:lnTo>
                <a:close/>
              </a:path>
            </a:pathLst>
          </a:custGeom>
          <a:blipFill>
            <a:blip r:embed="rId6"/>
            <a:stretch>
              <a:fillRect l="0" t="0" r="0" b="0"/>
            </a:stretch>
          </a:blipFill>
        </p:spPr>
      </p:sp>
      <p:sp>
        <p:nvSpPr>
          <p:cNvPr name="Freeform 8" id="8"/>
          <p:cNvSpPr/>
          <p:nvPr/>
        </p:nvSpPr>
        <p:spPr>
          <a:xfrm flipH="false" flipV="false" rot="0">
            <a:off x="-2332616" y="-2599995"/>
            <a:ext cx="7295953" cy="7295953"/>
          </a:xfrm>
          <a:custGeom>
            <a:avLst/>
            <a:gdLst/>
            <a:ahLst/>
            <a:cxnLst/>
            <a:rect r="r" b="b" t="t" l="l"/>
            <a:pathLst>
              <a:path h="7295953" w="7295953">
                <a:moveTo>
                  <a:pt x="0" y="0"/>
                </a:moveTo>
                <a:lnTo>
                  <a:pt x="7295953" y="0"/>
                </a:lnTo>
                <a:lnTo>
                  <a:pt x="7295953" y="7295953"/>
                </a:lnTo>
                <a:lnTo>
                  <a:pt x="0" y="7295953"/>
                </a:lnTo>
                <a:lnTo>
                  <a:pt x="0" y="0"/>
                </a:lnTo>
                <a:close/>
              </a:path>
            </a:pathLst>
          </a:custGeom>
          <a:blipFill>
            <a:blip r:embed="rId7"/>
            <a:stretch>
              <a:fillRect l="0" t="0" r="0" b="0"/>
            </a:stretch>
          </a:blipFill>
        </p:spPr>
      </p:sp>
      <p:sp>
        <p:nvSpPr>
          <p:cNvPr name="Freeform 9" id="9"/>
          <p:cNvSpPr/>
          <p:nvPr/>
        </p:nvSpPr>
        <p:spPr>
          <a:xfrm flipH="false" flipV="false" rot="0">
            <a:off x="12850123" y="-783422"/>
            <a:ext cx="5796693" cy="3275131"/>
          </a:xfrm>
          <a:custGeom>
            <a:avLst/>
            <a:gdLst/>
            <a:ahLst/>
            <a:cxnLst/>
            <a:rect r="r" b="b" t="t" l="l"/>
            <a:pathLst>
              <a:path h="3275131" w="5796693">
                <a:moveTo>
                  <a:pt x="0" y="0"/>
                </a:moveTo>
                <a:lnTo>
                  <a:pt x="5796692" y="0"/>
                </a:lnTo>
                <a:lnTo>
                  <a:pt x="5796692" y="3275131"/>
                </a:lnTo>
                <a:lnTo>
                  <a:pt x="0" y="327513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6290396" y="2884970"/>
            <a:ext cx="6559727" cy="1201412"/>
          </a:xfrm>
          <a:prstGeom prst="rect">
            <a:avLst/>
          </a:prstGeom>
        </p:spPr>
        <p:txBody>
          <a:bodyPr anchor="t" rtlCol="false" tIns="0" lIns="0" bIns="0" rIns="0">
            <a:spAutoFit/>
          </a:bodyPr>
          <a:lstStyle/>
          <a:p>
            <a:pPr marL="0" indent="0" lvl="0">
              <a:lnSpc>
                <a:spcPts val="8582"/>
              </a:lnSpc>
              <a:spcBef>
                <a:spcPct val="0"/>
              </a:spcBef>
            </a:pPr>
            <a:r>
              <a:rPr lang="en-US" sz="10216" spc="429">
                <a:solidFill>
                  <a:srgbClr val="68902B"/>
                </a:solidFill>
                <a:latin typeface="Le Petit Cochon"/>
              </a:rPr>
              <a:t>THANK YOU</a:t>
            </a:r>
          </a:p>
        </p:txBody>
      </p:sp>
      <p:sp>
        <p:nvSpPr>
          <p:cNvPr name="TextBox 11" id="11"/>
          <p:cNvSpPr txBox="true"/>
          <p:nvPr/>
        </p:nvSpPr>
        <p:spPr>
          <a:xfrm rot="0">
            <a:off x="8294862" y="4334395"/>
            <a:ext cx="2550795" cy="809105"/>
          </a:xfrm>
          <a:prstGeom prst="rect">
            <a:avLst/>
          </a:prstGeom>
        </p:spPr>
        <p:txBody>
          <a:bodyPr anchor="t" rtlCol="false" tIns="0" lIns="0" bIns="0" rIns="0">
            <a:spAutoFit/>
          </a:bodyPr>
          <a:lstStyle/>
          <a:p>
            <a:pPr algn="l" marL="0" indent="0" lvl="0">
              <a:lnSpc>
                <a:spcPts val="5148"/>
              </a:lnSpc>
              <a:spcBef>
                <a:spcPct val="0"/>
              </a:spcBef>
            </a:pPr>
            <a:r>
              <a:rPr lang="en-US" sz="4998">
                <a:solidFill>
                  <a:srgbClr val="7B3C15"/>
                </a:solidFill>
                <a:latin typeface="Jua"/>
              </a:rPr>
              <a:t>GROUP 6</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8E9"/>
        </a:solidFill>
      </p:bgPr>
    </p:bg>
    <p:spTree>
      <p:nvGrpSpPr>
        <p:cNvPr id="1" name=""/>
        <p:cNvGrpSpPr/>
        <p:nvPr/>
      </p:nvGrpSpPr>
      <p:grpSpPr>
        <a:xfrm>
          <a:off x="0" y="0"/>
          <a:ext cx="0" cy="0"/>
          <a:chOff x="0" y="0"/>
          <a:chExt cx="0" cy="0"/>
        </a:xfrm>
      </p:grpSpPr>
      <p:grpSp>
        <p:nvGrpSpPr>
          <p:cNvPr name="Group 2" id="2"/>
          <p:cNvGrpSpPr/>
          <p:nvPr/>
        </p:nvGrpSpPr>
        <p:grpSpPr>
          <a:xfrm rot="0">
            <a:off x="1151088" y="2563572"/>
            <a:ext cx="9126098" cy="5292383"/>
            <a:chOff x="0" y="0"/>
            <a:chExt cx="3079865" cy="1786067"/>
          </a:xfrm>
        </p:grpSpPr>
        <p:sp>
          <p:nvSpPr>
            <p:cNvPr name="Freeform 3" id="3"/>
            <p:cNvSpPr/>
            <p:nvPr/>
          </p:nvSpPr>
          <p:spPr>
            <a:xfrm flipH="false" flipV="false" rot="0">
              <a:off x="0" y="0"/>
              <a:ext cx="3079865" cy="1786067"/>
            </a:xfrm>
            <a:custGeom>
              <a:avLst/>
              <a:gdLst/>
              <a:ahLst/>
              <a:cxnLst/>
              <a:rect r="r" b="b" t="t" l="l"/>
              <a:pathLst>
                <a:path h="1786067" w="3079865">
                  <a:moveTo>
                    <a:pt x="6787" y="0"/>
                  </a:moveTo>
                  <a:lnTo>
                    <a:pt x="3073078" y="0"/>
                  </a:lnTo>
                  <a:cubicBezTo>
                    <a:pt x="3074878" y="0"/>
                    <a:pt x="3076604" y="715"/>
                    <a:pt x="3077877" y="1988"/>
                  </a:cubicBezTo>
                  <a:cubicBezTo>
                    <a:pt x="3079150" y="3260"/>
                    <a:pt x="3079865" y="4987"/>
                    <a:pt x="3079865" y="6787"/>
                  </a:cubicBezTo>
                  <a:lnTo>
                    <a:pt x="3079865" y="1779281"/>
                  </a:lnTo>
                  <a:cubicBezTo>
                    <a:pt x="3079865" y="1781081"/>
                    <a:pt x="3079150" y="1782807"/>
                    <a:pt x="3077877" y="1784080"/>
                  </a:cubicBezTo>
                  <a:cubicBezTo>
                    <a:pt x="3076604" y="1785352"/>
                    <a:pt x="3074878" y="1786067"/>
                    <a:pt x="3073078" y="1786067"/>
                  </a:cubicBezTo>
                  <a:lnTo>
                    <a:pt x="6787" y="1786067"/>
                  </a:lnTo>
                  <a:cubicBezTo>
                    <a:pt x="4987" y="1786067"/>
                    <a:pt x="3260" y="1785352"/>
                    <a:pt x="1988" y="1784080"/>
                  </a:cubicBezTo>
                  <a:cubicBezTo>
                    <a:pt x="715" y="1782807"/>
                    <a:pt x="0" y="1781081"/>
                    <a:pt x="0" y="1779281"/>
                  </a:cubicBezTo>
                  <a:lnTo>
                    <a:pt x="0" y="6787"/>
                  </a:lnTo>
                  <a:cubicBezTo>
                    <a:pt x="0" y="4987"/>
                    <a:pt x="715" y="3260"/>
                    <a:pt x="1988" y="1988"/>
                  </a:cubicBezTo>
                  <a:cubicBezTo>
                    <a:pt x="3260" y="715"/>
                    <a:pt x="4987" y="0"/>
                    <a:pt x="6787" y="0"/>
                  </a:cubicBezTo>
                  <a:close/>
                </a:path>
              </a:pathLst>
            </a:custGeom>
            <a:solidFill>
              <a:srgbClr val="AD795B"/>
            </a:solidFill>
          </p:spPr>
        </p:sp>
        <p:sp>
          <p:nvSpPr>
            <p:cNvPr name="TextBox 4" id="4"/>
            <p:cNvSpPr txBox="true"/>
            <p:nvPr/>
          </p:nvSpPr>
          <p:spPr>
            <a:xfrm>
              <a:off x="0" y="-38100"/>
              <a:ext cx="3079865" cy="182416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5819284" y="-189914"/>
            <a:ext cx="2880033" cy="2437228"/>
          </a:xfrm>
          <a:custGeom>
            <a:avLst/>
            <a:gdLst/>
            <a:ahLst/>
            <a:cxnLst/>
            <a:rect r="r" b="b" t="t" l="l"/>
            <a:pathLst>
              <a:path h="2437228" w="2880033">
                <a:moveTo>
                  <a:pt x="0" y="0"/>
                </a:moveTo>
                <a:lnTo>
                  <a:pt x="2880032" y="0"/>
                </a:lnTo>
                <a:lnTo>
                  <a:pt x="2880032" y="2437228"/>
                </a:lnTo>
                <a:lnTo>
                  <a:pt x="0" y="24372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43337" y="-1187342"/>
            <a:ext cx="3826764" cy="4114800"/>
          </a:xfrm>
          <a:custGeom>
            <a:avLst/>
            <a:gdLst/>
            <a:ahLst/>
            <a:cxnLst/>
            <a:rect r="r" b="b" t="t" l="l"/>
            <a:pathLst>
              <a:path h="4114800" w="3826764">
                <a:moveTo>
                  <a:pt x="0" y="0"/>
                </a:moveTo>
                <a:lnTo>
                  <a:pt x="3826764" y="0"/>
                </a:lnTo>
                <a:lnTo>
                  <a:pt x="382676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95770">
            <a:off x="-804270" y="9166182"/>
            <a:ext cx="20178560" cy="3086100"/>
            <a:chOff x="0" y="0"/>
            <a:chExt cx="5314518" cy="812800"/>
          </a:xfrm>
        </p:grpSpPr>
        <p:sp>
          <p:nvSpPr>
            <p:cNvPr name="Freeform 8" id="8"/>
            <p:cNvSpPr/>
            <p:nvPr/>
          </p:nvSpPr>
          <p:spPr>
            <a:xfrm flipH="false" flipV="false" rot="0">
              <a:off x="0" y="0"/>
              <a:ext cx="5314518" cy="812800"/>
            </a:xfrm>
            <a:custGeom>
              <a:avLst/>
              <a:gdLst/>
              <a:ahLst/>
              <a:cxnLst/>
              <a:rect r="r" b="b" t="t" l="l"/>
              <a:pathLst>
                <a:path h="812800" w="5314518">
                  <a:moveTo>
                    <a:pt x="0" y="0"/>
                  </a:moveTo>
                  <a:lnTo>
                    <a:pt x="5314518" y="0"/>
                  </a:lnTo>
                  <a:lnTo>
                    <a:pt x="5314518" y="812800"/>
                  </a:lnTo>
                  <a:lnTo>
                    <a:pt x="0" y="812800"/>
                  </a:lnTo>
                  <a:close/>
                </a:path>
              </a:pathLst>
            </a:custGeom>
            <a:solidFill>
              <a:srgbClr val="F6EED6"/>
            </a:solidFill>
          </p:spPr>
        </p:sp>
        <p:sp>
          <p:nvSpPr>
            <p:cNvPr name="TextBox 9" id="9"/>
            <p:cNvSpPr txBox="true"/>
            <p:nvPr/>
          </p:nvSpPr>
          <p:spPr>
            <a:xfrm>
              <a:off x="0" y="-19050"/>
              <a:ext cx="5314518" cy="831850"/>
            </a:xfrm>
            <a:prstGeom prst="rect">
              <a:avLst/>
            </a:prstGeom>
          </p:spPr>
          <p:txBody>
            <a:bodyPr anchor="ctr" rtlCol="false" tIns="50800" lIns="50800" bIns="50800" rIns="50800"/>
            <a:lstStyle/>
            <a:p>
              <a:pPr algn="ctr">
                <a:lnSpc>
                  <a:spcPts val="2718"/>
                </a:lnSpc>
              </a:pPr>
            </a:p>
          </p:txBody>
        </p:sp>
      </p:grpSp>
      <p:sp>
        <p:nvSpPr>
          <p:cNvPr name="Freeform 10" id="10"/>
          <p:cNvSpPr/>
          <p:nvPr/>
        </p:nvSpPr>
        <p:spPr>
          <a:xfrm flipH="false" flipV="false" rot="0">
            <a:off x="16050030" y="8794285"/>
            <a:ext cx="7315200" cy="3017520"/>
          </a:xfrm>
          <a:custGeom>
            <a:avLst/>
            <a:gdLst/>
            <a:ahLst/>
            <a:cxnLst/>
            <a:rect r="r" b="b" t="t" l="l"/>
            <a:pathLst>
              <a:path h="3017520" w="7315200">
                <a:moveTo>
                  <a:pt x="0" y="0"/>
                </a:moveTo>
                <a:lnTo>
                  <a:pt x="7315200" y="0"/>
                </a:lnTo>
                <a:lnTo>
                  <a:pt x="7315200" y="3017520"/>
                </a:lnTo>
                <a:lnTo>
                  <a:pt x="0" y="30175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21508" y="8506884"/>
            <a:ext cx="1814384" cy="2216042"/>
          </a:xfrm>
          <a:custGeom>
            <a:avLst/>
            <a:gdLst/>
            <a:ahLst/>
            <a:cxnLst/>
            <a:rect r="r" b="b" t="t" l="l"/>
            <a:pathLst>
              <a:path h="2216042" w="1814384">
                <a:moveTo>
                  <a:pt x="0" y="0"/>
                </a:moveTo>
                <a:lnTo>
                  <a:pt x="1814384" y="0"/>
                </a:lnTo>
                <a:lnTo>
                  <a:pt x="1814384" y="2216041"/>
                </a:lnTo>
                <a:lnTo>
                  <a:pt x="0" y="221604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4947355" y="953261"/>
            <a:ext cx="7327368" cy="830231"/>
          </a:xfrm>
          <a:prstGeom prst="rect">
            <a:avLst/>
          </a:prstGeom>
        </p:spPr>
        <p:txBody>
          <a:bodyPr anchor="t" rtlCol="false" tIns="0" lIns="0" bIns="0" rIns="0">
            <a:spAutoFit/>
          </a:bodyPr>
          <a:lstStyle/>
          <a:p>
            <a:pPr algn="ctr" marL="0" indent="0" lvl="0">
              <a:lnSpc>
                <a:spcPts val="5917"/>
              </a:lnSpc>
              <a:spcBef>
                <a:spcPct val="0"/>
              </a:spcBef>
            </a:pPr>
            <a:r>
              <a:rPr lang="en-US" sz="7044" spc="295">
                <a:solidFill>
                  <a:srgbClr val="68902B"/>
                </a:solidFill>
                <a:latin typeface="Le Petit Cochon"/>
              </a:rPr>
              <a:t>INTRODUCTION</a:t>
            </a:r>
          </a:p>
        </p:txBody>
      </p:sp>
      <p:sp>
        <p:nvSpPr>
          <p:cNvPr name="Freeform 13" id="13"/>
          <p:cNvSpPr/>
          <p:nvPr/>
        </p:nvSpPr>
        <p:spPr>
          <a:xfrm flipH="false" flipV="false" rot="0">
            <a:off x="17201957" y="2927458"/>
            <a:ext cx="4422798" cy="4114800"/>
          </a:xfrm>
          <a:custGeom>
            <a:avLst/>
            <a:gdLst/>
            <a:ahLst/>
            <a:cxnLst/>
            <a:rect r="r" b="b" t="t" l="l"/>
            <a:pathLst>
              <a:path h="4114800" w="4422798">
                <a:moveTo>
                  <a:pt x="0" y="0"/>
                </a:moveTo>
                <a:lnTo>
                  <a:pt x="4422798" y="0"/>
                </a:lnTo>
                <a:lnTo>
                  <a:pt x="4422798"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4" id="14"/>
          <p:cNvSpPr/>
          <p:nvPr/>
        </p:nvSpPr>
        <p:spPr>
          <a:xfrm flipH="true" flipV="false" rot="0">
            <a:off x="-3054736" y="3152364"/>
            <a:ext cx="4422798" cy="4114800"/>
          </a:xfrm>
          <a:custGeom>
            <a:avLst/>
            <a:gdLst/>
            <a:ahLst/>
            <a:cxnLst/>
            <a:rect r="r" b="b" t="t" l="l"/>
            <a:pathLst>
              <a:path h="4114800" w="4422798">
                <a:moveTo>
                  <a:pt x="4422798" y="0"/>
                </a:moveTo>
                <a:lnTo>
                  <a:pt x="0" y="0"/>
                </a:lnTo>
                <a:lnTo>
                  <a:pt x="0" y="4114800"/>
                </a:lnTo>
                <a:lnTo>
                  <a:pt x="4422798" y="4114800"/>
                </a:lnTo>
                <a:lnTo>
                  <a:pt x="4422798"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5" id="15"/>
          <p:cNvSpPr/>
          <p:nvPr/>
        </p:nvSpPr>
        <p:spPr>
          <a:xfrm flipH="false" flipV="false" rot="0">
            <a:off x="1617346" y="2079136"/>
            <a:ext cx="1606114" cy="652665"/>
          </a:xfrm>
          <a:custGeom>
            <a:avLst/>
            <a:gdLst/>
            <a:ahLst/>
            <a:cxnLst/>
            <a:rect r="r" b="b" t="t" l="l"/>
            <a:pathLst>
              <a:path h="652665" w="1606114">
                <a:moveTo>
                  <a:pt x="0" y="0"/>
                </a:moveTo>
                <a:lnTo>
                  <a:pt x="1606114" y="0"/>
                </a:lnTo>
                <a:lnTo>
                  <a:pt x="1606114" y="652665"/>
                </a:lnTo>
                <a:lnTo>
                  <a:pt x="0" y="6526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6" id="16"/>
          <p:cNvSpPr/>
          <p:nvPr/>
        </p:nvSpPr>
        <p:spPr>
          <a:xfrm flipH="false" flipV="false" rot="0">
            <a:off x="16050030" y="6612702"/>
            <a:ext cx="1610534" cy="654462"/>
          </a:xfrm>
          <a:custGeom>
            <a:avLst/>
            <a:gdLst/>
            <a:ahLst/>
            <a:cxnLst/>
            <a:rect r="r" b="b" t="t" l="l"/>
            <a:pathLst>
              <a:path h="654462" w="1610534">
                <a:moveTo>
                  <a:pt x="0" y="0"/>
                </a:moveTo>
                <a:lnTo>
                  <a:pt x="1610534" y="0"/>
                </a:lnTo>
                <a:lnTo>
                  <a:pt x="1610534" y="654462"/>
                </a:lnTo>
                <a:lnTo>
                  <a:pt x="0" y="65446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7" id="17"/>
          <p:cNvSpPr/>
          <p:nvPr/>
        </p:nvSpPr>
        <p:spPr>
          <a:xfrm flipH="false" flipV="false" rot="-815782">
            <a:off x="13866265" y="-823496"/>
            <a:ext cx="1735497" cy="1777349"/>
          </a:xfrm>
          <a:custGeom>
            <a:avLst/>
            <a:gdLst/>
            <a:ahLst/>
            <a:cxnLst/>
            <a:rect r="r" b="b" t="t" l="l"/>
            <a:pathLst>
              <a:path h="1777349" w="1735497">
                <a:moveTo>
                  <a:pt x="0" y="0"/>
                </a:moveTo>
                <a:lnTo>
                  <a:pt x="1735497" y="0"/>
                </a:lnTo>
                <a:lnTo>
                  <a:pt x="1735497" y="1777349"/>
                </a:lnTo>
                <a:lnTo>
                  <a:pt x="0" y="177734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8" id="18"/>
          <p:cNvSpPr/>
          <p:nvPr/>
        </p:nvSpPr>
        <p:spPr>
          <a:xfrm flipH="false" flipV="false" rot="-815782">
            <a:off x="8795632" y="8973371"/>
            <a:ext cx="1735497" cy="1777349"/>
          </a:xfrm>
          <a:custGeom>
            <a:avLst/>
            <a:gdLst/>
            <a:ahLst/>
            <a:cxnLst/>
            <a:rect r="r" b="b" t="t" l="l"/>
            <a:pathLst>
              <a:path h="1777349" w="1735497">
                <a:moveTo>
                  <a:pt x="0" y="0"/>
                </a:moveTo>
                <a:lnTo>
                  <a:pt x="1735496" y="0"/>
                </a:lnTo>
                <a:lnTo>
                  <a:pt x="1735496" y="1777350"/>
                </a:lnTo>
                <a:lnTo>
                  <a:pt x="0" y="177735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9" id="19"/>
          <p:cNvSpPr txBox="true"/>
          <p:nvPr/>
        </p:nvSpPr>
        <p:spPr>
          <a:xfrm rot="0">
            <a:off x="1232131" y="3104936"/>
            <a:ext cx="8964012" cy="4813415"/>
          </a:xfrm>
          <a:prstGeom prst="rect">
            <a:avLst/>
          </a:prstGeom>
        </p:spPr>
        <p:txBody>
          <a:bodyPr anchor="t" rtlCol="false" tIns="0" lIns="0" bIns="0" rIns="0">
            <a:spAutoFit/>
          </a:bodyPr>
          <a:lstStyle/>
          <a:p>
            <a:pPr>
              <a:lnSpc>
                <a:spcPts val="3140"/>
              </a:lnSpc>
            </a:pPr>
            <a:r>
              <a:rPr lang="en-US" sz="3049">
                <a:solidFill>
                  <a:srgbClr val="FDF8E9"/>
                </a:solidFill>
                <a:latin typeface="Jua"/>
              </a:rPr>
              <a:t>College students face issues like depression due to having bad eating habits or lack of healthy eating</a:t>
            </a:r>
          </a:p>
          <a:p>
            <a:pPr>
              <a:lnSpc>
                <a:spcPts val="3140"/>
              </a:lnSpc>
            </a:pPr>
          </a:p>
          <a:p>
            <a:pPr>
              <a:lnSpc>
                <a:spcPts val="3140"/>
              </a:lnSpc>
            </a:pPr>
            <a:r>
              <a:rPr lang="en-US" sz="3049">
                <a:solidFill>
                  <a:srgbClr val="FDF8E9"/>
                </a:solidFill>
                <a:latin typeface="Jua"/>
              </a:rPr>
              <a:t>Food-insecure students had an average GPA of 3.33 out of 4.0</a:t>
            </a:r>
          </a:p>
          <a:p>
            <a:pPr>
              <a:lnSpc>
                <a:spcPts val="3140"/>
              </a:lnSpc>
            </a:pPr>
          </a:p>
          <a:p>
            <a:pPr>
              <a:lnSpc>
                <a:spcPts val="3140"/>
              </a:lnSpc>
            </a:pPr>
            <a:r>
              <a:rPr lang="en-US" sz="3049">
                <a:solidFill>
                  <a:srgbClr val="FDF8E9"/>
                </a:solidFill>
                <a:latin typeface="Jua"/>
              </a:rPr>
              <a:t>A high connection of nutrition and mood is important for college students</a:t>
            </a:r>
          </a:p>
          <a:p>
            <a:pPr>
              <a:lnSpc>
                <a:spcPts val="3140"/>
              </a:lnSpc>
            </a:pPr>
          </a:p>
          <a:p>
            <a:pPr>
              <a:lnSpc>
                <a:spcPts val="3140"/>
              </a:lnSpc>
            </a:pPr>
            <a:r>
              <a:rPr lang="en-US" sz="3049">
                <a:solidFill>
                  <a:srgbClr val="FDF8E9"/>
                </a:solidFill>
                <a:latin typeface="Jua"/>
              </a:rPr>
              <a:t>We want to link college student emotions to the food options by using recommendation system</a:t>
            </a:r>
          </a:p>
          <a:p>
            <a:pPr algn="ctr" marL="0" indent="0" lvl="0">
              <a:lnSpc>
                <a:spcPts val="3140"/>
              </a:lnSpc>
              <a:spcBef>
                <a:spcPct val="0"/>
              </a:spcBef>
            </a:pPr>
          </a:p>
        </p:txBody>
      </p:sp>
      <p:sp>
        <p:nvSpPr>
          <p:cNvPr name="Freeform 20" id="20"/>
          <p:cNvSpPr/>
          <p:nvPr/>
        </p:nvSpPr>
        <p:spPr>
          <a:xfrm flipH="false" flipV="false" rot="0">
            <a:off x="10460504" y="2405469"/>
            <a:ext cx="7200060" cy="5808993"/>
          </a:xfrm>
          <a:custGeom>
            <a:avLst/>
            <a:gdLst/>
            <a:ahLst/>
            <a:cxnLst/>
            <a:rect r="r" b="b" t="t" l="l"/>
            <a:pathLst>
              <a:path h="5808993" w="7200060">
                <a:moveTo>
                  <a:pt x="0" y="0"/>
                </a:moveTo>
                <a:lnTo>
                  <a:pt x="7200060" y="0"/>
                </a:lnTo>
                <a:lnTo>
                  <a:pt x="7200060" y="5808993"/>
                </a:lnTo>
                <a:lnTo>
                  <a:pt x="0" y="5808993"/>
                </a:lnTo>
                <a:lnTo>
                  <a:pt x="0" y="0"/>
                </a:lnTo>
                <a:close/>
              </a:path>
            </a:pathLst>
          </a:custGeom>
          <a:blipFill>
            <a:blip r:embed="rId16"/>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8E9"/>
        </a:solidFill>
      </p:bgPr>
    </p:bg>
    <p:spTree>
      <p:nvGrpSpPr>
        <p:cNvPr id="1" name=""/>
        <p:cNvGrpSpPr/>
        <p:nvPr/>
      </p:nvGrpSpPr>
      <p:grpSpPr>
        <a:xfrm>
          <a:off x="0" y="0"/>
          <a:ext cx="0" cy="0"/>
          <a:chOff x="0" y="0"/>
          <a:chExt cx="0" cy="0"/>
        </a:xfrm>
      </p:grpSpPr>
      <p:sp>
        <p:nvSpPr>
          <p:cNvPr name="Freeform 2" id="2"/>
          <p:cNvSpPr/>
          <p:nvPr/>
        </p:nvSpPr>
        <p:spPr>
          <a:xfrm flipH="false" flipV="false" rot="0">
            <a:off x="1248936" y="-231478"/>
            <a:ext cx="1818844" cy="1470990"/>
          </a:xfrm>
          <a:custGeom>
            <a:avLst/>
            <a:gdLst/>
            <a:ahLst/>
            <a:cxnLst/>
            <a:rect r="r" b="b" t="t" l="l"/>
            <a:pathLst>
              <a:path h="1470990" w="1818844">
                <a:moveTo>
                  <a:pt x="0" y="0"/>
                </a:moveTo>
                <a:lnTo>
                  <a:pt x="1818844" y="0"/>
                </a:lnTo>
                <a:lnTo>
                  <a:pt x="1818844" y="1470990"/>
                </a:lnTo>
                <a:lnTo>
                  <a:pt x="0" y="1470990"/>
                </a:lnTo>
                <a:lnTo>
                  <a:pt x="0" y="0"/>
                </a:lnTo>
                <a:close/>
              </a:path>
            </a:pathLst>
          </a:custGeom>
          <a:blipFill>
            <a:blip r:embed="rId2"/>
            <a:stretch>
              <a:fillRect l="0" t="0" r="0" b="0"/>
            </a:stretch>
          </a:blipFill>
        </p:spPr>
      </p:sp>
      <p:sp>
        <p:nvSpPr>
          <p:cNvPr name="Freeform 3" id="3"/>
          <p:cNvSpPr/>
          <p:nvPr/>
        </p:nvSpPr>
        <p:spPr>
          <a:xfrm flipH="false" flipV="false" rot="0">
            <a:off x="0" y="7621868"/>
            <a:ext cx="1611098" cy="1802627"/>
          </a:xfrm>
          <a:custGeom>
            <a:avLst/>
            <a:gdLst/>
            <a:ahLst/>
            <a:cxnLst/>
            <a:rect r="r" b="b" t="t" l="l"/>
            <a:pathLst>
              <a:path h="1802627" w="1611098">
                <a:moveTo>
                  <a:pt x="0" y="0"/>
                </a:moveTo>
                <a:lnTo>
                  <a:pt x="1611098" y="0"/>
                </a:lnTo>
                <a:lnTo>
                  <a:pt x="1611098" y="1802627"/>
                </a:lnTo>
                <a:lnTo>
                  <a:pt x="0" y="18026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289675" y="6164480"/>
            <a:ext cx="1939251" cy="1578065"/>
          </a:xfrm>
          <a:custGeom>
            <a:avLst/>
            <a:gdLst/>
            <a:ahLst/>
            <a:cxnLst/>
            <a:rect r="r" b="b" t="t" l="l"/>
            <a:pathLst>
              <a:path h="1578065" w="1939251">
                <a:moveTo>
                  <a:pt x="0" y="0"/>
                </a:moveTo>
                <a:lnTo>
                  <a:pt x="1939250" y="0"/>
                </a:lnTo>
                <a:lnTo>
                  <a:pt x="1939250" y="1578065"/>
                </a:lnTo>
                <a:lnTo>
                  <a:pt x="0" y="15780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95770">
            <a:off x="-804270" y="9166182"/>
            <a:ext cx="20178560" cy="3086100"/>
            <a:chOff x="0" y="0"/>
            <a:chExt cx="5314518" cy="812800"/>
          </a:xfrm>
        </p:grpSpPr>
        <p:sp>
          <p:nvSpPr>
            <p:cNvPr name="Freeform 6" id="6"/>
            <p:cNvSpPr/>
            <p:nvPr/>
          </p:nvSpPr>
          <p:spPr>
            <a:xfrm flipH="false" flipV="false" rot="0">
              <a:off x="0" y="0"/>
              <a:ext cx="5314518" cy="812800"/>
            </a:xfrm>
            <a:custGeom>
              <a:avLst/>
              <a:gdLst/>
              <a:ahLst/>
              <a:cxnLst/>
              <a:rect r="r" b="b" t="t" l="l"/>
              <a:pathLst>
                <a:path h="812800" w="5314518">
                  <a:moveTo>
                    <a:pt x="0" y="0"/>
                  </a:moveTo>
                  <a:lnTo>
                    <a:pt x="5314518" y="0"/>
                  </a:lnTo>
                  <a:lnTo>
                    <a:pt x="5314518" y="812800"/>
                  </a:lnTo>
                  <a:lnTo>
                    <a:pt x="0" y="812800"/>
                  </a:lnTo>
                  <a:close/>
                </a:path>
              </a:pathLst>
            </a:custGeom>
            <a:solidFill>
              <a:srgbClr val="F6EED6"/>
            </a:solidFill>
          </p:spPr>
        </p:sp>
        <p:sp>
          <p:nvSpPr>
            <p:cNvPr name="TextBox 7" id="7"/>
            <p:cNvSpPr txBox="true"/>
            <p:nvPr/>
          </p:nvSpPr>
          <p:spPr>
            <a:xfrm>
              <a:off x="0" y="-19050"/>
              <a:ext cx="5314518" cy="831850"/>
            </a:xfrm>
            <a:prstGeom prst="rect">
              <a:avLst/>
            </a:prstGeom>
          </p:spPr>
          <p:txBody>
            <a:bodyPr anchor="ctr" rtlCol="false" tIns="50800" lIns="50800" bIns="50800" rIns="50800"/>
            <a:lstStyle/>
            <a:p>
              <a:pPr algn="ctr">
                <a:lnSpc>
                  <a:spcPts val="2718"/>
                </a:lnSpc>
              </a:pPr>
            </a:p>
          </p:txBody>
        </p:sp>
      </p:grpSp>
      <p:sp>
        <p:nvSpPr>
          <p:cNvPr name="Freeform 8" id="8"/>
          <p:cNvSpPr/>
          <p:nvPr/>
        </p:nvSpPr>
        <p:spPr>
          <a:xfrm flipH="false" flipV="false" rot="0">
            <a:off x="16311023" y="9009889"/>
            <a:ext cx="1976977" cy="1561780"/>
          </a:xfrm>
          <a:custGeom>
            <a:avLst/>
            <a:gdLst/>
            <a:ahLst/>
            <a:cxnLst/>
            <a:rect r="r" b="b" t="t" l="l"/>
            <a:pathLst>
              <a:path h="1561780" w="1976977">
                <a:moveTo>
                  <a:pt x="0" y="0"/>
                </a:moveTo>
                <a:lnTo>
                  <a:pt x="1976977" y="0"/>
                </a:lnTo>
                <a:lnTo>
                  <a:pt x="1976977" y="1561780"/>
                </a:lnTo>
                <a:lnTo>
                  <a:pt x="0" y="156178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5230317" y="-1180884"/>
            <a:ext cx="2674780" cy="3369801"/>
          </a:xfrm>
          <a:custGeom>
            <a:avLst/>
            <a:gdLst/>
            <a:ahLst/>
            <a:cxnLst/>
            <a:rect r="r" b="b" t="t" l="l"/>
            <a:pathLst>
              <a:path h="3369801" w="2674780">
                <a:moveTo>
                  <a:pt x="0" y="0"/>
                </a:moveTo>
                <a:lnTo>
                  <a:pt x="2674779" y="0"/>
                </a:lnTo>
                <a:lnTo>
                  <a:pt x="2674779" y="3369802"/>
                </a:lnTo>
                <a:lnTo>
                  <a:pt x="0" y="33698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625327">
            <a:off x="16312054" y="2791421"/>
            <a:ext cx="2234935" cy="1824266"/>
          </a:xfrm>
          <a:custGeom>
            <a:avLst/>
            <a:gdLst/>
            <a:ahLst/>
            <a:cxnLst/>
            <a:rect r="r" b="b" t="t" l="l"/>
            <a:pathLst>
              <a:path h="1824266" w="2234935">
                <a:moveTo>
                  <a:pt x="0" y="0"/>
                </a:moveTo>
                <a:lnTo>
                  <a:pt x="2234935" y="0"/>
                </a:lnTo>
                <a:lnTo>
                  <a:pt x="2234935" y="1824266"/>
                </a:lnTo>
                <a:lnTo>
                  <a:pt x="0" y="182426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true" flipV="false" rot="0">
            <a:off x="-3173863" y="-2288878"/>
            <a:ext cx="4422798" cy="4114800"/>
          </a:xfrm>
          <a:custGeom>
            <a:avLst/>
            <a:gdLst/>
            <a:ahLst/>
            <a:cxnLst/>
            <a:rect r="r" b="b" t="t" l="l"/>
            <a:pathLst>
              <a:path h="4114800" w="4422798">
                <a:moveTo>
                  <a:pt x="4422799" y="0"/>
                </a:moveTo>
                <a:lnTo>
                  <a:pt x="0" y="0"/>
                </a:lnTo>
                <a:lnTo>
                  <a:pt x="0" y="4114800"/>
                </a:lnTo>
                <a:lnTo>
                  <a:pt x="4422799" y="4114800"/>
                </a:lnTo>
                <a:lnTo>
                  <a:pt x="4422799"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2" id="12"/>
          <p:cNvSpPr/>
          <p:nvPr/>
        </p:nvSpPr>
        <p:spPr>
          <a:xfrm flipH="false" flipV="false" rot="-815782">
            <a:off x="7995155" y="-1068584"/>
            <a:ext cx="1735497" cy="1777349"/>
          </a:xfrm>
          <a:custGeom>
            <a:avLst/>
            <a:gdLst/>
            <a:ahLst/>
            <a:cxnLst/>
            <a:rect r="r" b="b" t="t" l="l"/>
            <a:pathLst>
              <a:path h="1777349" w="1735497">
                <a:moveTo>
                  <a:pt x="0" y="0"/>
                </a:moveTo>
                <a:lnTo>
                  <a:pt x="1735497" y="0"/>
                </a:lnTo>
                <a:lnTo>
                  <a:pt x="1735497" y="1777349"/>
                </a:lnTo>
                <a:lnTo>
                  <a:pt x="0" y="177734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3" id="13"/>
          <p:cNvSpPr txBox="true"/>
          <p:nvPr/>
        </p:nvSpPr>
        <p:spPr>
          <a:xfrm rot="0">
            <a:off x="1248936" y="4427879"/>
            <a:ext cx="7078211" cy="4707974"/>
          </a:xfrm>
          <a:prstGeom prst="rect">
            <a:avLst/>
          </a:prstGeom>
        </p:spPr>
        <p:txBody>
          <a:bodyPr anchor="t" rtlCol="false" tIns="0" lIns="0" bIns="0" rIns="0">
            <a:spAutoFit/>
          </a:bodyPr>
          <a:lstStyle/>
          <a:p>
            <a:pPr>
              <a:lnSpc>
                <a:spcPts val="3306"/>
              </a:lnSpc>
            </a:pPr>
            <a:r>
              <a:rPr lang="en-US" sz="3209">
                <a:solidFill>
                  <a:srgbClr val="AD795B"/>
                </a:solidFill>
                <a:latin typeface="Jua"/>
              </a:rPr>
              <a:t>Develop a web based interface along with recommendation system using data mining techniques</a:t>
            </a:r>
          </a:p>
          <a:p>
            <a:pPr>
              <a:lnSpc>
                <a:spcPts val="3306"/>
              </a:lnSpc>
            </a:pPr>
          </a:p>
          <a:p>
            <a:pPr>
              <a:lnSpc>
                <a:spcPts val="3306"/>
              </a:lnSpc>
            </a:pPr>
            <a:r>
              <a:rPr lang="en-US" sz="3209">
                <a:solidFill>
                  <a:srgbClr val="AD795B"/>
                </a:solidFill>
                <a:latin typeface="Jua"/>
              </a:rPr>
              <a:t>Display emotions(icon) such as happy, stress, bored, tired, etc.., selected based on the user’s current mood. Then the system will provide suggestions for restaurants that fit the food options near campus.</a:t>
            </a:r>
          </a:p>
          <a:p>
            <a:pPr>
              <a:lnSpc>
                <a:spcPts val="3306"/>
              </a:lnSpc>
            </a:pPr>
          </a:p>
        </p:txBody>
      </p:sp>
      <p:sp>
        <p:nvSpPr>
          <p:cNvPr name="TextBox 14" id="14"/>
          <p:cNvSpPr txBox="true"/>
          <p:nvPr/>
        </p:nvSpPr>
        <p:spPr>
          <a:xfrm rot="0">
            <a:off x="1611098" y="2701986"/>
            <a:ext cx="4440220" cy="1052052"/>
          </a:xfrm>
          <a:prstGeom prst="rect">
            <a:avLst/>
          </a:prstGeom>
        </p:spPr>
        <p:txBody>
          <a:bodyPr anchor="t" rtlCol="false" tIns="0" lIns="0" bIns="0" rIns="0">
            <a:spAutoFit/>
          </a:bodyPr>
          <a:lstStyle/>
          <a:p>
            <a:pPr>
              <a:lnSpc>
                <a:spcPts val="6876"/>
              </a:lnSpc>
            </a:pPr>
            <a:r>
              <a:rPr lang="en-US" sz="6675">
                <a:solidFill>
                  <a:srgbClr val="FDF8E9"/>
                </a:solidFill>
                <a:latin typeface="Jua"/>
              </a:rPr>
              <a:t>description</a:t>
            </a:r>
          </a:p>
        </p:txBody>
      </p:sp>
      <p:sp>
        <p:nvSpPr>
          <p:cNvPr name="TextBox 15" id="15"/>
          <p:cNvSpPr txBox="true"/>
          <p:nvPr/>
        </p:nvSpPr>
        <p:spPr>
          <a:xfrm rot="0">
            <a:off x="9631538" y="4437404"/>
            <a:ext cx="5763574" cy="3198994"/>
          </a:xfrm>
          <a:prstGeom prst="rect">
            <a:avLst/>
          </a:prstGeom>
        </p:spPr>
        <p:txBody>
          <a:bodyPr anchor="t" rtlCol="false" tIns="0" lIns="0" bIns="0" rIns="0">
            <a:spAutoFit/>
          </a:bodyPr>
          <a:lstStyle/>
          <a:p>
            <a:pPr>
              <a:lnSpc>
                <a:spcPts val="3111"/>
              </a:lnSpc>
            </a:pPr>
            <a:r>
              <a:rPr lang="en-US" sz="3021">
                <a:solidFill>
                  <a:srgbClr val="AD795B"/>
                </a:solidFill>
                <a:latin typeface="Jua"/>
              </a:rPr>
              <a:t>Python libraries/framework such as scikit-learn, numpy, pandas, matplotlib to plotting,.....</a:t>
            </a:r>
          </a:p>
          <a:p>
            <a:pPr>
              <a:lnSpc>
                <a:spcPts val="3111"/>
              </a:lnSpc>
            </a:pPr>
            <a:r>
              <a:rPr lang="en-US" sz="3021">
                <a:solidFill>
                  <a:srgbClr val="AD795B"/>
                </a:solidFill>
                <a:latin typeface="Jua"/>
              </a:rPr>
              <a:t>  </a:t>
            </a:r>
          </a:p>
          <a:p>
            <a:pPr>
              <a:lnSpc>
                <a:spcPts val="3111"/>
              </a:lnSpc>
            </a:pPr>
            <a:r>
              <a:rPr lang="en-US" sz="3021">
                <a:solidFill>
                  <a:srgbClr val="AD795B"/>
                </a:solidFill>
                <a:latin typeface="Jua"/>
              </a:rPr>
              <a:t>HTML+CSS, Python Flask framework for interface</a:t>
            </a:r>
          </a:p>
          <a:p>
            <a:pPr>
              <a:lnSpc>
                <a:spcPts val="3111"/>
              </a:lnSpc>
            </a:pPr>
          </a:p>
          <a:p>
            <a:pPr>
              <a:lnSpc>
                <a:spcPts val="3111"/>
              </a:lnSpc>
            </a:pPr>
            <a:r>
              <a:rPr lang="en-US" sz="3021">
                <a:solidFill>
                  <a:srgbClr val="AD795B"/>
                </a:solidFill>
                <a:latin typeface="Jua"/>
              </a:rPr>
              <a:t>Github to deploy our application</a:t>
            </a:r>
          </a:p>
        </p:txBody>
      </p:sp>
      <p:sp>
        <p:nvSpPr>
          <p:cNvPr name="TextBox 16" id="16"/>
          <p:cNvSpPr txBox="true"/>
          <p:nvPr/>
        </p:nvSpPr>
        <p:spPr>
          <a:xfrm rot="0">
            <a:off x="9915244" y="2665976"/>
            <a:ext cx="4113512" cy="1037578"/>
          </a:xfrm>
          <a:prstGeom prst="rect">
            <a:avLst/>
          </a:prstGeom>
        </p:spPr>
        <p:txBody>
          <a:bodyPr anchor="t" rtlCol="false" tIns="0" lIns="0" bIns="0" rIns="0">
            <a:spAutoFit/>
          </a:bodyPr>
          <a:lstStyle/>
          <a:p>
            <a:pPr>
              <a:lnSpc>
                <a:spcPts val="6776"/>
              </a:lnSpc>
            </a:pPr>
            <a:r>
              <a:rPr lang="en-US" sz="6579">
                <a:solidFill>
                  <a:srgbClr val="FDF8E9"/>
                </a:solidFill>
                <a:latin typeface="Jua"/>
              </a:rPr>
              <a:t>technology</a:t>
            </a:r>
          </a:p>
        </p:txBody>
      </p:sp>
      <p:sp>
        <p:nvSpPr>
          <p:cNvPr name="TextBox 17" id="17"/>
          <p:cNvSpPr txBox="true"/>
          <p:nvPr/>
        </p:nvSpPr>
        <p:spPr>
          <a:xfrm rot="0">
            <a:off x="5513707" y="1145027"/>
            <a:ext cx="6351203" cy="902167"/>
          </a:xfrm>
          <a:prstGeom prst="rect">
            <a:avLst/>
          </a:prstGeom>
        </p:spPr>
        <p:txBody>
          <a:bodyPr anchor="t" rtlCol="false" tIns="0" lIns="0" bIns="0" rIns="0">
            <a:spAutoFit/>
          </a:bodyPr>
          <a:lstStyle/>
          <a:p>
            <a:pPr algn="ctr" marL="0" indent="0" lvl="0">
              <a:lnSpc>
                <a:spcPts val="6403"/>
              </a:lnSpc>
              <a:spcBef>
                <a:spcPct val="0"/>
              </a:spcBef>
            </a:pPr>
            <a:r>
              <a:rPr lang="en-US" sz="7622" spc="320">
                <a:solidFill>
                  <a:srgbClr val="68902B"/>
                </a:solidFill>
                <a:latin typeface="Le Petit Cochon"/>
              </a:rPr>
              <a:t>BACKGROUND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8E9"/>
        </a:solidFill>
      </p:bgPr>
    </p:bg>
    <p:spTree>
      <p:nvGrpSpPr>
        <p:cNvPr id="1" name=""/>
        <p:cNvGrpSpPr/>
        <p:nvPr/>
      </p:nvGrpSpPr>
      <p:grpSpPr>
        <a:xfrm>
          <a:off x="0" y="0"/>
          <a:ext cx="0" cy="0"/>
          <a:chOff x="0" y="0"/>
          <a:chExt cx="0" cy="0"/>
        </a:xfrm>
      </p:grpSpPr>
      <p:grpSp>
        <p:nvGrpSpPr>
          <p:cNvPr name="Group 2" id="2"/>
          <p:cNvGrpSpPr/>
          <p:nvPr/>
        </p:nvGrpSpPr>
        <p:grpSpPr>
          <a:xfrm rot="-95770">
            <a:off x="-824415" y="7314731"/>
            <a:ext cx="20178560" cy="4532477"/>
            <a:chOff x="0" y="0"/>
            <a:chExt cx="5314518" cy="1193739"/>
          </a:xfrm>
        </p:grpSpPr>
        <p:sp>
          <p:nvSpPr>
            <p:cNvPr name="Freeform 3" id="3"/>
            <p:cNvSpPr/>
            <p:nvPr/>
          </p:nvSpPr>
          <p:spPr>
            <a:xfrm flipH="false" flipV="false" rot="0">
              <a:off x="0" y="0"/>
              <a:ext cx="5314518" cy="1193739"/>
            </a:xfrm>
            <a:custGeom>
              <a:avLst/>
              <a:gdLst/>
              <a:ahLst/>
              <a:cxnLst/>
              <a:rect r="r" b="b" t="t" l="l"/>
              <a:pathLst>
                <a:path h="1193739" w="5314518">
                  <a:moveTo>
                    <a:pt x="0" y="0"/>
                  </a:moveTo>
                  <a:lnTo>
                    <a:pt x="5314518" y="0"/>
                  </a:lnTo>
                  <a:lnTo>
                    <a:pt x="5314518" y="1193739"/>
                  </a:lnTo>
                  <a:lnTo>
                    <a:pt x="0" y="1193739"/>
                  </a:lnTo>
                  <a:close/>
                </a:path>
              </a:pathLst>
            </a:custGeom>
            <a:solidFill>
              <a:srgbClr val="F6EED6"/>
            </a:solidFill>
          </p:spPr>
        </p:sp>
        <p:sp>
          <p:nvSpPr>
            <p:cNvPr name="TextBox 4" id="4"/>
            <p:cNvSpPr txBox="true"/>
            <p:nvPr/>
          </p:nvSpPr>
          <p:spPr>
            <a:xfrm>
              <a:off x="0" y="-19050"/>
              <a:ext cx="5314518" cy="1212789"/>
            </a:xfrm>
            <a:prstGeom prst="rect">
              <a:avLst/>
            </a:prstGeom>
          </p:spPr>
          <p:txBody>
            <a:bodyPr anchor="ctr" rtlCol="false" tIns="50800" lIns="50800" bIns="50800" rIns="50800"/>
            <a:lstStyle/>
            <a:p>
              <a:pPr algn="ctr">
                <a:lnSpc>
                  <a:spcPts val="2718"/>
                </a:lnSpc>
              </a:pPr>
            </a:p>
          </p:txBody>
        </p:sp>
      </p:grpSp>
      <p:sp>
        <p:nvSpPr>
          <p:cNvPr name="Freeform 5" id="5"/>
          <p:cNvSpPr/>
          <p:nvPr/>
        </p:nvSpPr>
        <p:spPr>
          <a:xfrm flipH="false" flipV="false" rot="1578436">
            <a:off x="14635694" y="85643"/>
            <a:ext cx="3211648" cy="1886113"/>
          </a:xfrm>
          <a:custGeom>
            <a:avLst/>
            <a:gdLst/>
            <a:ahLst/>
            <a:cxnLst/>
            <a:rect r="r" b="b" t="t" l="l"/>
            <a:pathLst>
              <a:path h="1886113" w="3211648">
                <a:moveTo>
                  <a:pt x="0" y="0"/>
                </a:moveTo>
                <a:lnTo>
                  <a:pt x="3211648" y="0"/>
                </a:lnTo>
                <a:lnTo>
                  <a:pt x="3211648" y="1886114"/>
                </a:lnTo>
                <a:lnTo>
                  <a:pt x="0" y="18861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7833342" y="832142"/>
            <a:ext cx="1949682" cy="792279"/>
          </a:xfrm>
          <a:custGeom>
            <a:avLst/>
            <a:gdLst/>
            <a:ahLst/>
            <a:cxnLst/>
            <a:rect r="r" b="b" t="t" l="l"/>
            <a:pathLst>
              <a:path h="792279" w="1949682">
                <a:moveTo>
                  <a:pt x="0" y="0"/>
                </a:moveTo>
                <a:lnTo>
                  <a:pt x="1949682" y="0"/>
                </a:lnTo>
                <a:lnTo>
                  <a:pt x="1949682" y="792279"/>
                </a:lnTo>
                <a:lnTo>
                  <a:pt x="0" y="7922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53859" y="9346755"/>
            <a:ext cx="1949682" cy="792279"/>
          </a:xfrm>
          <a:custGeom>
            <a:avLst/>
            <a:gdLst/>
            <a:ahLst/>
            <a:cxnLst/>
            <a:rect r="r" b="b" t="t" l="l"/>
            <a:pathLst>
              <a:path h="792279" w="1949682">
                <a:moveTo>
                  <a:pt x="0" y="0"/>
                </a:moveTo>
                <a:lnTo>
                  <a:pt x="1949682" y="0"/>
                </a:lnTo>
                <a:lnTo>
                  <a:pt x="1949682" y="792279"/>
                </a:lnTo>
                <a:lnTo>
                  <a:pt x="0" y="7922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815782">
            <a:off x="17443892" y="3187064"/>
            <a:ext cx="1735497" cy="1777349"/>
          </a:xfrm>
          <a:custGeom>
            <a:avLst/>
            <a:gdLst/>
            <a:ahLst/>
            <a:cxnLst/>
            <a:rect r="r" b="b" t="t" l="l"/>
            <a:pathLst>
              <a:path h="1777349" w="1735497">
                <a:moveTo>
                  <a:pt x="0" y="0"/>
                </a:moveTo>
                <a:lnTo>
                  <a:pt x="1735497" y="0"/>
                </a:lnTo>
                <a:lnTo>
                  <a:pt x="1735497" y="1777349"/>
                </a:lnTo>
                <a:lnTo>
                  <a:pt x="0" y="177734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028700" y="1995993"/>
            <a:ext cx="12439431" cy="7709730"/>
          </a:xfrm>
          <a:prstGeom prst="rect">
            <a:avLst/>
          </a:prstGeom>
        </p:spPr>
        <p:txBody>
          <a:bodyPr anchor="t" rtlCol="false" tIns="0" lIns="0" bIns="0" rIns="0">
            <a:spAutoFit/>
          </a:bodyPr>
          <a:lstStyle/>
          <a:p>
            <a:pPr>
              <a:lnSpc>
                <a:spcPts val="3576"/>
              </a:lnSpc>
            </a:pPr>
            <a:r>
              <a:rPr lang="en-US" sz="3471">
                <a:solidFill>
                  <a:srgbClr val="AD795B"/>
                </a:solidFill>
                <a:latin typeface="Jua"/>
              </a:rPr>
              <a:t>Utilize Data Mining Techniques and Machine Learning Algorithm</a:t>
            </a:r>
          </a:p>
          <a:p>
            <a:pPr>
              <a:lnSpc>
                <a:spcPts val="3576"/>
              </a:lnSpc>
            </a:pPr>
          </a:p>
          <a:p>
            <a:pPr>
              <a:lnSpc>
                <a:spcPts val="3576"/>
              </a:lnSpc>
            </a:pPr>
            <a:r>
              <a:rPr lang="en-US" sz="3471">
                <a:solidFill>
                  <a:srgbClr val="AD795B"/>
                </a:solidFill>
                <a:latin typeface="Jua"/>
              </a:rPr>
              <a:t>Data Processing, Cleaning, Preparing</a:t>
            </a:r>
          </a:p>
          <a:p>
            <a:pPr>
              <a:lnSpc>
                <a:spcPts val="3576"/>
              </a:lnSpc>
            </a:pPr>
          </a:p>
          <a:p>
            <a:pPr>
              <a:lnSpc>
                <a:spcPts val="3576"/>
              </a:lnSpc>
            </a:pPr>
            <a:r>
              <a:rPr lang="en-US" sz="3471">
                <a:solidFill>
                  <a:srgbClr val="AD795B"/>
                </a:solidFill>
                <a:latin typeface="Jua"/>
              </a:rPr>
              <a:t>BERTopic unsupervise clustering</a:t>
            </a:r>
          </a:p>
          <a:p>
            <a:pPr>
              <a:lnSpc>
                <a:spcPts val="3576"/>
              </a:lnSpc>
            </a:pPr>
          </a:p>
          <a:p>
            <a:pPr>
              <a:lnSpc>
                <a:spcPts val="3576"/>
              </a:lnSpc>
            </a:pPr>
            <a:r>
              <a:rPr lang="en-US" sz="3471">
                <a:solidFill>
                  <a:srgbClr val="AD795B"/>
                </a:solidFill>
                <a:latin typeface="Jua"/>
              </a:rPr>
              <a:t>Supervise Learning (Logistic Regression/Decision Trees)</a:t>
            </a:r>
          </a:p>
          <a:p>
            <a:pPr>
              <a:lnSpc>
                <a:spcPts val="3576"/>
              </a:lnSpc>
            </a:pPr>
            <a:r>
              <a:rPr lang="en-US" sz="3471">
                <a:solidFill>
                  <a:srgbClr val="AD795B"/>
                </a:solidFill>
                <a:latin typeface="Jua"/>
              </a:rPr>
              <a:t>K-Means</a:t>
            </a:r>
          </a:p>
          <a:p>
            <a:pPr>
              <a:lnSpc>
                <a:spcPts val="3576"/>
              </a:lnSpc>
            </a:pPr>
          </a:p>
          <a:p>
            <a:pPr>
              <a:lnSpc>
                <a:spcPts val="3576"/>
              </a:lnSpc>
            </a:pPr>
            <a:r>
              <a:rPr lang="en-US" sz="3471">
                <a:solidFill>
                  <a:srgbClr val="AD795B"/>
                </a:solidFill>
                <a:latin typeface="Jua"/>
              </a:rPr>
              <a:t>Text Processing with NLTK (Stopwords, Lemmatizer)</a:t>
            </a:r>
          </a:p>
          <a:p>
            <a:pPr>
              <a:lnSpc>
                <a:spcPts val="3576"/>
              </a:lnSpc>
            </a:pPr>
          </a:p>
          <a:p>
            <a:pPr>
              <a:lnSpc>
                <a:spcPts val="3576"/>
              </a:lnSpc>
            </a:pPr>
            <a:r>
              <a:rPr lang="en-US" sz="3471">
                <a:solidFill>
                  <a:srgbClr val="AD795B"/>
                </a:solidFill>
                <a:latin typeface="Jua"/>
              </a:rPr>
              <a:t>Plotting and Visualization</a:t>
            </a:r>
          </a:p>
          <a:p>
            <a:pPr>
              <a:lnSpc>
                <a:spcPts val="3576"/>
              </a:lnSpc>
            </a:pPr>
          </a:p>
          <a:p>
            <a:pPr>
              <a:lnSpc>
                <a:spcPts val="3576"/>
              </a:lnSpc>
            </a:pPr>
            <a:r>
              <a:rPr lang="en-US" sz="3471">
                <a:solidFill>
                  <a:srgbClr val="AD795B"/>
                </a:solidFill>
                <a:latin typeface="Jua"/>
              </a:rPr>
              <a:t>Geospatial (distance between two data points)</a:t>
            </a:r>
          </a:p>
          <a:p>
            <a:pPr>
              <a:lnSpc>
                <a:spcPts val="3576"/>
              </a:lnSpc>
            </a:pPr>
          </a:p>
          <a:p>
            <a:pPr>
              <a:lnSpc>
                <a:spcPts val="3576"/>
              </a:lnSpc>
            </a:pPr>
            <a:r>
              <a:rPr lang="en-US" sz="3471">
                <a:solidFill>
                  <a:srgbClr val="AD795B"/>
                </a:solidFill>
                <a:latin typeface="Jua"/>
              </a:rPr>
              <a:t>Content and Distance based filtering for recommendation</a:t>
            </a:r>
          </a:p>
          <a:p>
            <a:pPr>
              <a:lnSpc>
                <a:spcPts val="3576"/>
              </a:lnSpc>
            </a:pPr>
          </a:p>
        </p:txBody>
      </p:sp>
      <p:sp>
        <p:nvSpPr>
          <p:cNvPr name="Freeform 10" id="10"/>
          <p:cNvSpPr/>
          <p:nvPr/>
        </p:nvSpPr>
        <p:spPr>
          <a:xfrm flipH="false" flipV="false" rot="0">
            <a:off x="13757202" y="6154409"/>
            <a:ext cx="4198570" cy="3946656"/>
          </a:xfrm>
          <a:custGeom>
            <a:avLst/>
            <a:gdLst/>
            <a:ahLst/>
            <a:cxnLst/>
            <a:rect r="r" b="b" t="t" l="l"/>
            <a:pathLst>
              <a:path h="3946656" w="4198570">
                <a:moveTo>
                  <a:pt x="0" y="0"/>
                </a:moveTo>
                <a:lnTo>
                  <a:pt x="4198570" y="0"/>
                </a:lnTo>
                <a:lnTo>
                  <a:pt x="4198570" y="3946656"/>
                </a:lnTo>
                <a:lnTo>
                  <a:pt x="0" y="3946656"/>
                </a:lnTo>
                <a:lnTo>
                  <a:pt x="0" y="0"/>
                </a:lnTo>
                <a:close/>
              </a:path>
            </a:pathLst>
          </a:custGeom>
          <a:blipFill>
            <a:blip r:embed="rId8"/>
            <a:stretch>
              <a:fillRect l="0" t="0" r="0" b="0"/>
            </a:stretch>
          </a:blipFill>
        </p:spPr>
      </p:sp>
      <p:sp>
        <p:nvSpPr>
          <p:cNvPr name="TextBox 11" id="11"/>
          <p:cNvSpPr txBox="true"/>
          <p:nvPr/>
        </p:nvSpPr>
        <p:spPr>
          <a:xfrm rot="0">
            <a:off x="1132066" y="920256"/>
            <a:ext cx="6219715" cy="873227"/>
          </a:xfrm>
          <a:prstGeom prst="rect">
            <a:avLst/>
          </a:prstGeom>
        </p:spPr>
        <p:txBody>
          <a:bodyPr anchor="t" rtlCol="false" tIns="0" lIns="0" bIns="0" rIns="0">
            <a:spAutoFit/>
          </a:bodyPr>
          <a:lstStyle/>
          <a:p>
            <a:pPr marL="0" indent="0" lvl="0">
              <a:lnSpc>
                <a:spcPts val="6243"/>
              </a:lnSpc>
              <a:spcBef>
                <a:spcPct val="0"/>
              </a:spcBef>
            </a:pPr>
            <a:r>
              <a:rPr lang="en-US" sz="7432" spc="312">
                <a:solidFill>
                  <a:srgbClr val="68902B"/>
                </a:solidFill>
                <a:latin typeface="Le Petit Cochon"/>
              </a:rPr>
              <a:t>METHODOLOGY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8E9"/>
        </a:solidFill>
      </p:bgPr>
    </p:bg>
    <p:spTree>
      <p:nvGrpSpPr>
        <p:cNvPr id="1" name=""/>
        <p:cNvGrpSpPr/>
        <p:nvPr/>
      </p:nvGrpSpPr>
      <p:grpSpPr>
        <a:xfrm>
          <a:off x="0" y="0"/>
          <a:ext cx="0" cy="0"/>
          <a:chOff x="0" y="0"/>
          <a:chExt cx="0" cy="0"/>
        </a:xfrm>
      </p:grpSpPr>
      <p:grpSp>
        <p:nvGrpSpPr>
          <p:cNvPr name="Group 2" id="2"/>
          <p:cNvGrpSpPr/>
          <p:nvPr/>
        </p:nvGrpSpPr>
        <p:grpSpPr>
          <a:xfrm rot="-95770">
            <a:off x="-804270" y="9166182"/>
            <a:ext cx="20178560" cy="3086100"/>
            <a:chOff x="0" y="0"/>
            <a:chExt cx="5314518" cy="812800"/>
          </a:xfrm>
        </p:grpSpPr>
        <p:sp>
          <p:nvSpPr>
            <p:cNvPr name="Freeform 3" id="3"/>
            <p:cNvSpPr/>
            <p:nvPr/>
          </p:nvSpPr>
          <p:spPr>
            <a:xfrm flipH="false" flipV="false" rot="0">
              <a:off x="0" y="0"/>
              <a:ext cx="5314518" cy="812800"/>
            </a:xfrm>
            <a:custGeom>
              <a:avLst/>
              <a:gdLst/>
              <a:ahLst/>
              <a:cxnLst/>
              <a:rect r="r" b="b" t="t" l="l"/>
              <a:pathLst>
                <a:path h="812800" w="5314518">
                  <a:moveTo>
                    <a:pt x="0" y="0"/>
                  </a:moveTo>
                  <a:lnTo>
                    <a:pt x="5314518" y="0"/>
                  </a:lnTo>
                  <a:lnTo>
                    <a:pt x="5314518" y="812800"/>
                  </a:lnTo>
                  <a:lnTo>
                    <a:pt x="0" y="812800"/>
                  </a:lnTo>
                  <a:close/>
                </a:path>
              </a:pathLst>
            </a:custGeom>
            <a:solidFill>
              <a:srgbClr val="F6EED6"/>
            </a:solidFill>
          </p:spPr>
        </p:sp>
        <p:sp>
          <p:nvSpPr>
            <p:cNvPr name="TextBox 4" id="4"/>
            <p:cNvSpPr txBox="true"/>
            <p:nvPr/>
          </p:nvSpPr>
          <p:spPr>
            <a:xfrm>
              <a:off x="0" y="-19050"/>
              <a:ext cx="5314518" cy="831850"/>
            </a:xfrm>
            <a:prstGeom prst="rect">
              <a:avLst/>
            </a:prstGeom>
          </p:spPr>
          <p:txBody>
            <a:bodyPr anchor="ctr" rtlCol="false" tIns="50800" lIns="50800" bIns="50800" rIns="50800"/>
            <a:lstStyle/>
            <a:p>
              <a:pPr algn="ctr">
                <a:lnSpc>
                  <a:spcPts val="2718"/>
                </a:lnSpc>
              </a:pPr>
            </a:p>
          </p:txBody>
        </p:sp>
      </p:grpSp>
      <p:sp>
        <p:nvSpPr>
          <p:cNvPr name="TextBox 5" id="5"/>
          <p:cNvSpPr txBox="true"/>
          <p:nvPr/>
        </p:nvSpPr>
        <p:spPr>
          <a:xfrm rot="0">
            <a:off x="4428577" y="995076"/>
            <a:ext cx="4715423" cy="1014999"/>
          </a:xfrm>
          <a:prstGeom prst="rect">
            <a:avLst/>
          </a:prstGeom>
        </p:spPr>
        <p:txBody>
          <a:bodyPr anchor="t" rtlCol="false" tIns="0" lIns="0" bIns="0" rIns="0">
            <a:spAutoFit/>
          </a:bodyPr>
          <a:lstStyle/>
          <a:p>
            <a:pPr marL="0" indent="0" lvl="0">
              <a:lnSpc>
                <a:spcPts val="7289"/>
              </a:lnSpc>
              <a:spcBef>
                <a:spcPct val="0"/>
              </a:spcBef>
            </a:pPr>
            <a:r>
              <a:rPr lang="en-US" sz="8677" spc="364">
                <a:solidFill>
                  <a:srgbClr val="68902B"/>
                </a:solidFill>
                <a:latin typeface="Le Petit Cochon"/>
              </a:rPr>
              <a:t>DATASET</a:t>
            </a:r>
          </a:p>
        </p:txBody>
      </p:sp>
      <p:sp>
        <p:nvSpPr>
          <p:cNvPr name="Freeform 6" id="6"/>
          <p:cNvSpPr/>
          <p:nvPr/>
        </p:nvSpPr>
        <p:spPr>
          <a:xfrm flipH="false" flipV="false" rot="0">
            <a:off x="15813767" y="-1289411"/>
            <a:ext cx="7514921" cy="6897999"/>
          </a:xfrm>
          <a:custGeom>
            <a:avLst/>
            <a:gdLst/>
            <a:ahLst/>
            <a:cxnLst/>
            <a:rect r="r" b="b" t="t" l="l"/>
            <a:pathLst>
              <a:path h="6897999" w="7514921">
                <a:moveTo>
                  <a:pt x="0" y="0"/>
                </a:moveTo>
                <a:lnTo>
                  <a:pt x="7514921" y="0"/>
                </a:lnTo>
                <a:lnTo>
                  <a:pt x="7514921" y="6897999"/>
                </a:lnTo>
                <a:lnTo>
                  <a:pt x="0" y="68979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774555" y="9154882"/>
            <a:ext cx="1949682" cy="792279"/>
          </a:xfrm>
          <a:custGeom>
            <a:avLst/>
            <a:gdLst/>
            <a:ahLst/>
            <a:cxnLst/>
            <a:rect r="r" b="b" t="t" l="l"/>
            <a:pathLst>
              <a:path h="792279" w="1949682">
                <a:moveTo>
                  <a:pt x="0" y="0"/>
                </a:moveTo>
                <a:lnTo>
                  <a:pt x="1949682" y="0"/>
                </a:lnTo>
                <a:lnTo>
                  <a:pt x="1949682" y="792279"/>
                </a:lnTo>
                <a:lnTo>
                  <a:pt x="0" y="7922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2592220" y="-588350"/>
            <a:ext cx="1892878" cy="1938526"/>
          </a:xfrm>
          <a:custGeom>
            <a:avLst/>
            <a:gdLst/>
            <a:ahLst/>
            <a:cxnLst/>
            <a:rect r="r" b="b" t="t" l="l"/>
            <a:pathLst>
              <a:path h="1938526" w="1892878">
                <a:moveTo>
                  <a:pt x="0" y="0"/>
                </a:moveTo>
                <a:lnTo>
                  <a:pt x="1892878" y="0"/>
                </a:lnTo>
                <a:lnTo>
                  <a:pt x="1892878" y="1938526"/>
                </a:lnTo>
                <a:lnTo>
                  <a:pt x="0" y="19385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3934065" y="3793528"/>
            <a:ext cx="5121705" cy="6804197"/>
          </a:xfrm>
          <a:custGeom>
            <a:avLst/>
            <a:gdLst/>
            <a:ahLst/>
            <a:cxnLst/>
            <a:rect r="r" b="b" t="t" l="l"/>
            <a:pathLst>
              <a:path h="6804197" w="5121705">
                <a:moveTo>
                  <a:pt x="0" y="0"/>
                </a:moveTo>
                <a:lnTo>
                  <a:pt x="5121705" y="0"/>
                </a:lnTo>
                <a:lnTo>
                  <a:pt x="5121705" y="6804197"/>
                </a:lnTo>
                <a:lnTo>
                  <a:pt x="0" y="680419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3774555" y="2257725"/>
            <a:ext cx="7044933" cy="574856"/>
          </a:xfrm>
          <a:prstGeom prst="rect">
            <a:avLst/>
          </a:prstGeom>
        </p:spPr>
        <p:txBody>
          <a:bodyPr anchor="t" rtlCol="false" tIns="0" lIns="0" bIns="0" rIns="0">
            <a:spAutoFit/>
          </a:bodyPr>
          <a:lstStyle/>
          <a:p>
            <a:pPr>
              <a:lnSpc>
                <a:spcPts val="3795"/>
              </a:lnSpc>
            </a:pPr>
            <a:r>
              <a:rPr lang="en-US" sz="3684">
                <a:solidFill>
                  <a:srgbClr val="AD795B"/>
                </a:solidFill>
                <a:latin typeface="Jua"/>
              </a:rPr>
              <a:t>‘yelp’ and ‘Food Code’ on Kaggle</a:t>
            </a:r>
          </a:p>
        </p:txBody>
      </p:sp>
      <p:sp>
        <p:nvSpPr>
          <p:cNvPr name="TextBox 11" id="11"/>
          <p:cNvSpPr txBox="true"/>
          <p:nvPr/>
        </p:nvSpPr>
        <p:spPr>
          <a:xfrm rot="0">
            <a:off x="1125677" y="4432873"/>
            <a:ext cx="6171344" cy="1175715"/>
          </a:xfrm>
          <a:prstGeom prst="rect">
            <a:avLst/>
          </a:prstGeom>
        </p:spPr>
        <p:txBody>
          <a:bodyPr anchor="t" rtlCol="false" tIns="0" lIns="0" bIns="0" rIns="0">
            <a:spAutoFit/>
          </a:bodyPr>
          <a:lstStyle/>
          <a:p>
            <a:pPr>
              <a:lnSpc>
                <a:spcPts val="2923"/>
              </a:lnSpc>
            </a:pPr>
            <a:r>
              <a:rPr lang="en-US" sz="2838">
                <a:solidFill>
                  <a:srgbClr val="7B3C15"/>
                </a:solidFill>
                <a:latin typeface="Jua"/>
              </a:rPr>
              <a:t>150,346 businesses in dataset Information and rating</a:t>
            </a:r>
          </a:p>
          <a:p>
            <a:pPr algn="l" marL="0" indent="0" lvl="0">
              <a:lnSpc>
                <a:spcPts val="2923"/>
              </a:lnSpc>
              <a:spcBef>
                <a:spcPct val="0"/>
              </a:spcBef>
            </a:pPr>
            <a:r>
              <a:rPr lang="en-US" sz="2838">
                <a:solidFill>
                  <a:srgbClr val="7B3C15"/>
                </a:solidFill>
                <a:latin typeface="Jua"/>
              </a:rPr>
              <a:t>103 businesses without categories</a:t>
            </a:r>
          </a:p>
        </p:txBody>
      </p:sp>
      <p:sp>
        <p:nvSpPr>
          <p:cNvPr name="TextBox 12" id="12"/>
          <p:cNvSpPr txBox="true"/>
          <p:nvPr/>
        </p:nvSpPr>
        <p:spPr>
          <a:xfrm rot="0">
            <a:off x="7909405" y="4432873"/>
            <a:ext cx="4374041" cy="813765"/>
          </a:xfrm>
          <a:prstGeom prst="rect">
            <a:avLst/>
          </a:prstGeom>
        </p:spPr>
        <p:txBody>
          <a:bodyPr anchor="t" rtlCol="false" tIns="0" lIns="0" bIns="0" rIns="0">
            <a:spAutoFit/>
          </a:bodyPr>
          <a:lstStyle/>
          <a:p>
            <a:pPr algn="l" marL="0" indent="0" lvl="0">
              <a:lnSpc>
                <a:spcPts val="2923"/>
              </a:lnSpc>
              <a:spcBef>
                <a:spcPct val="0"/>
              </a:spcBef>
            </a:pPr>
            <a:r>
              <a:rPr lang="en-US" sz="2838">
                <a:solidFill>
                  <a:srgbClr val="7B3C15"/>
                </a:solidFill>
                <a:latin typeface="Jua"/>
              </a:rPr>
              <a:t>over 125 records (survey from college students</a:t>
            </a:r>
          </a:p>
        </p:txBody>
      </p:sp>
      <p:sp>
        <p:nvSpPr>
          <p:cNvPr name="TextBox 13" id="13"/>
          <p:cNvSpPr txBox="true"/>
          <p:nvPr/>
        </p:nvSpPr>
        <p:spPr>
          <a:xfrm rot="0">
            <a:off x="7894280" y="6382335"/>
            <a:ext cx="4291719" cy="813292"/>
          </a:xfrm>
          <a:prstGeom prst="rect">
            <a:avLst/>
          </a:prstGeom>
        </p:spPr>
        <p:txBody>
          <a:bodyPr anchor="t" rtlCol="false" tIns="0" lIns="0" bIns="0" rIns="0">
            <a:spAutoFit/>
          </a:bodyPr>
          <a:lstStyle/>
          <a:p>
            <a:pPr algn="l" marL="0" indent="0" lvl="0">
              <a:lnSpc>
                <a:spcPts val="2901"/>
              </a:lnSpc>
              <a:spcBef>
                <a:spcPct val="0"/>
              </a:spcBef>
            </a:pPr>
            <a:r>
              <a:rPr lang="en-US" sz="2816">
                <a:solidFill>
                  <a:srgbClr val="7B3C15"/>
                </a:solidFill>
                <a:latin typeface="Jua"/>
              </a:rPr>
              <a:t>GPA, gender, weight, food interesting,.....</a:t>
            </a:r>
          </a:p>
        </p:txBody>
      </p:sp>
      <p:sp>
        <p:nvSpPr>
          <p:cNvPr name="TextBox 14" id="14"/>
          <p:cNvSpPr txBox="true"/>
          <p:nvPr/>
        </p:nvSpPr>
        <p:spPr>
          <a:xfrm rot="0">
            <a:off x="1431246" y="3408255"/>
            <a:ext cx="3924691" cy="574856"/>
          </a:xfrm>
          <a:prstGeom prst="rect">
            <a:avLst/>
          </a:prstGeom>
        </p:spPr>
        <p:txBody>
          <a:bodyPr anchor="t" rtlCol="false" tIns="0" lIns="0" bIns="0" rIns="0">
            <a:spAutoFit/>
          </a:bodyPr>
          <a:lstStyle/>
          <a:p>
            <a:pPr>
              <a:lnSpc>
                <a:spcPts val="3795"/>
              </a:lnSpc>
            </a:pPr>
            <a:r>
              <a:rPr lang="en-US" sz="3684">
                <a:solidFill>
                  <a:srgbClr val="AD795B"/>
                </a:solidFill>
                <a:latin typeface="Jua"/>
              </a:rPr>
              <a:t>yelp_business.json</a:t>
            </a:r>
          </a:p>
        </p:txBody>
      </p:sp>
      <p:sp>
        <p:nvSpPr>
          <p:cNvPr name="TextBox 15" id="15"/>
          <p:cNvSpPr txBox="true"/>
          <p:nvPr/>
        </p:nvSpPr>
        <p:spPr>
          <a:xfrm rot="0">
            <a:off x="7894280" y="3408255"/>
            <a:ext cx="3924691" cy="574856"/>
          </a:xfrm>
          <a:prstGeom prst="rect">
            <a:avLst/>
          </a:prstGeom>
        </p:spPr>
        <p:txBody>
          <a:bodyPr anchor="t" rtlCol="false" tIns="0" lIns="0" bIns="0" rIns="0">
            <a:spAutoFit/>
          </a:bodyPr>
          <a:lstStyle/>
          <a:p>
            <a:pPr>
              <a:lnSpc>
                <a:spcPts val="3795"/>
              </a:lnSpc>
            </a:pPr>
            <a:r>
              <a:rPr lang="en-US" sz="3684">
                <a:solidFill>
                  <a:srgbClr val="AD795B"/>
                </a:solidFill>
                <a:latin typeface="Jua"/>
              </a:rPr>
              <a:t>food_coded.csv</a:t>
            </a:r>
          </a:p>
        </p:txBody>
      </p:sp>
      <p:sp>
        <p:nvSpPr>
          <p:cNvPr name="TextBox 16" id="16"/>
          <p:cNvSpPr txBox="true"/>
          <p:nvPr/>
        </p:nvSpPr>
        <p:spPr>
          <a:xfrm rot="0">
            <a:off x="7894280" y="8072454"/>
            <a:ext cx="5218040" cy="813292"/>
          </a:xfrm>
          <a:prstGeom prst="rect">
            <a:avLst/>
          </a:prstGeom>
        </p:spPr>
        <p:txBody>
          <a:bodyPr anchor="t" rtlCol="false" tIns="0" lIns="0" bIns="0" rIns="0">
            <a:spAutoFit/>
          </a:bodyPr>
          <a:lstStyle/>
          <a:p>
            <a:pPr algn="l" marL="0" indent="0" lvl="0">
              <a:lnSpc>
                <a:spcPts val="2901"/>
              </a:lnSpc>
              <a:spcBef>
                <a:spcPct val="0"/>
              </a:spcBef>
            </a:pPr>
            <a:r>
              <a:rPr lang="en-US" sz="2816">
                <a:solidFill>
                  <a:srgbClr val="7B3C15"/>
                </a:solidFill>
                <a:latin typeface="Jua"/>
              </a:rPr>
              <a:t>Project use ‘comford_food’ and ‘food_reason’</a:t>
            </a:r>
          </a:p>
        </p:txBody>
      </p:sp>
      <p:sp>
        <p:nvSpPr>
          <p:cNvPr name="TextBox 17" id="17"/>
          <p:cNvSpPr txBox="true"/>
          <p:nvPr/>
        </p:nvSpPr>
        <p:spPr>
          <a:xfrm rot="0">
            <a:off x="1181963" y="6382335"/>
            <a:ext cx="5185183" cy="1537665"/>
          </a:xfrm>
          <a:prstGeom prst="rect">
            <a:avLst/>
          </a:prstGeom>
        </p:spPr>
        <p:txBody>
          <a:bodyPr anchor="t" rtlCol="false" tIns="0" lIns="0" bIns="0" rIns="0">
            <a:spAutoFit/>
          </a:bodyPr>
          <a:lstStyle/>
          <a:p>
            <a:pPr algn="l" marL="0" indent="0" lvl="0">
              <a:lnSpc>
                <a:spcPts val="2923"/>
              </a:lnSpc>
              <a:spcBef>
                <a:spcPct val="0"/>
              </a:spcBef>
            </a:pPr>
            <a:r>
              <a:rPr lang="en-US" sz="2838">
                <a:solidFill>
                  <a:srgbClr val="7B3C15"/>
                </a:solidFill>
                <a:latin typeface="Jua"/>
              </a:rPr>
              <a:t>Project uses almost all atributes such as name, address, longitude, latitude, rating,..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8E9"/>
        </a:solidFill>
      </p:bgPr>
    </p:bg>
    <p:spTree>
      <p:nvGrpSpPr>
        <p:cNvPr id="1" name=""/>
        <p:cNvGrpSpPr/>
        <p:nvPr/>
      </p:nvGrpSpPr>
      <p:grpSpPr>
        <a:xfrm>
          <a:off x="0" y="0"/>
          <a:ext cx="0" cy="0"/>
          <a:chOff x="0" y="0"/>
          <a:chExt cx="0" cy="0"/>
        </a:xfrm>
      </p:grpSpPr>
      <p:grpSp>
        <p:nvGrpSpPr>
          <p:cNvPr name="Group 2" id="2"/>
          <p:cNvGrpSpPr/>
          <p:nvPr/>
        </p:nvGrpSpPr>
        <p:grpSpPr>
          <a:xfrm rot="0">
            <a:off x="1470010" y="4472387"/>
            <a:ext cx="15502756" cy="4585156"/>
            <a:chOff x="0" y="0"/>
            <a:chExt cx="4454388" cy="1317447"/>
          </a:xfrm>
        </p:grpSpPr>
        <p:sp>
          <p:nvSpPr>
            <p:cNvPr name="Freeform 3" id="3"/>
            <p:cNvSpPr/>
            <p:nvPr/>
          </p:nvSpPr>
          <p:spPr>
            <a:xfrm flipH="false" flipV="false" rot="0">
              <a:off x="0" y="0"/>
              <a:ext cx="4454388" cy="1317447"/>
            </a:xfrm>
            <a:custGeom>
              <a:avLst/>
              <a:gdLst/>
              <a:ahLst/>
              <a:cxnLst/>
              <a:rect r="r" b="b" t="t" l="l"/>
              <a:pathLst>
                <a:path h="1317447" w="4454388">
                  <a:moveTo>
                    <a:pt x="25469" y="0"/>
                  </a:moveTo>
                  <a:lnTo>
                    <a:pt x="4428919" y="0"/>
                  </a:lnTo>
                  <a:cubicBezTo>
                    <a:pt x="4435674" y="0"/>
                    <a:pt x="4442152" y="2683"/>
                    <a:pt x="4446928" y="7460"/>
                  </a:cubicBezTo>
                  <a:cubicBezTo>
                    <a:pt x="4451705" y="12236"/>
                    <a:pt x="4454388" y="18714"/>
                    <a:pt x="4454388" y="25469"/>
                  </a:cubicBezTo>
                  <a:lnTo>
                    <a:pt x="4454388" y="1291978"/>
                  </a:lnTo>
                  <a:cubicBezTo>
                    <a:pt x="4454388" y="1306044"/>
                    <a:pt x="4442985" y="1317447"/>
                    <a:pt x="4428919" y="1317447"/>
                  </a:cubicBezTo>
                  <a:lnTo>
                    <a:pt x="25469" y="1317447"/>
                  </a:lnTo>
                  <a:cubicBezTo>
                    <a:pt x="11403" y="1317447"/>
                    <a:pt x="0" y="1306044"/>
                    <a:pt x="0" y="1291978"/>
                  </a:cubicBezTo>
                  <a:lnTo>
                    <a:pt x="0" y="25469"/>
                  </a:lnTo>
                  <a:cubicBezTo>
                    <a:pt x="0" y="11403"/>
                    <a:pt x="11403" y="0"/>
                    <a:pt x="25469" y="0"/>
                  </a:cubicBezTo>
                  <a:close/>
                </a:path>
              </a:pathLst>
            </a:custGeom>
            <a:solidFill>
              <a:srgbClr val="F1C744">
                <a:alpha val="82745"/>
              </a:srgbClr>
            </a:solidFill>
          </p:spPr>
        </p:sp>
        <p:sp>
          <p:nvSpPr>
            <p:cNvPr name="TextBox 4" id="4"/>
            <p:cNvSpPr txBox="true"/>
            <p:nvPr/>
          </p:nvSpPr>
          <p:spPr>
            <a:xfrm>
              <a:off x="0" y="-19050"/>
              <a:ext cx="4454388" cy="1336497"/>
            </a:xfrm>
            <a:prstGeom prst="rect">
              <a:avLst/>
            </a:prstGeom>
          </p:spPr>
          <p:txBody>
            <a:bodyPr anchor="ctr" rtlCol="false" tIns="50800" lIns="50800" bIns="50800" rIns="50800"/>
            <a:lstStyle/>
            <a:p>
              <a:pPr algn="ctr">
                <a:lnSpc>
                  <a:spcPts val="2718"/>
                </a:lnSpc>
              </a:pPr>
            </a:p>
          </p:txBody>
        </p:sp>
      </p:grpSp>
      <p:sp>
        <p:nvSpPr>
          <p:cNvPr name="Freeform 5" id="5"/>
          <p:cNvSpPr/>
          <p:nvPr/>
        </p:nvSpPr>
        <p:spPr>
          <a:xfrm flipH="false" flipV="false" rot="0">
            <a:off x="1840517" y="5020943"/>
            <a:ext cx="680703" cy="828289"/>
          </a:xfrm>
          <a:custGeom>
            <a:avLst/>
            <a:gdLst/>
            <a:ahLst/>
            <a:cxnLst/>
            <a:rect r="r" b="b" t="t" l="l"/>
            <a:pathLst>
              <a:path h="828289" w="680703">
                <a:moveTo>
                  <a:pt x="0" y="0"/>
                </a:moveTo>
                <a:lnTo>
                  <a:pt x="680703" y="0"/>
                </a:lnTo>
                <a:lnTo>
                  <a:pt x="680703" y="828288"/>
                </a:lnTo>
                <a:lnTo>
                  <a:pt x="0" y="8282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12535" y="7114209"/>
            <a:ext cx="1182769" cy="694608"/>
          </a:xfrm>
          <a:custGeom>
            <a:avLst/>
            <a:gdLst/>
            <a:ahLst/>
            <a:cxnLst/>
            <a:rect r="r" b="b" t="t" l="l"/>
            <a:pathLst>
              <a:path h="694608" w="1182769">
                <a:moveTo>
                  <a:pt x="0" y="0"/>
                </a:moveTo>
                <a:lnTo>
                  <a:pt x="1182770" y="0"/>
                </a:lnTo>
                <a:lnTo>
                  <a:pt x="1182770" y="694608"/>
                </a:lnTo>
                <a:lnTo>
                  <a:pt x="0" y="6946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8350397" y="5272583"/>
            <a:ext cx="1053677" cy="576649"/>
          </a:xfrm>
          <a:custGeom>
            <a:avLst/>
            <a:gdLst/>
            <a:ahLst/>
            <a:cxnLst/>
            <a:rect r="r" b="b" t="t" l="l"/>
            <a:pathLst>
              <a:path h="576649" w="1053677">
                <a:moveTo>
                  <a:pt x="0" y="0"/>
                </a:moveTo>
                <a:lnTo>
                  <a:pt x="1053677" y="0"/>
                </a:lnTo>
                <a:lnTo>
                  <a:pt x="1053677" y="576648"/>
                </a:lnTo>
                <a:lnTo>
                  <a:pt x="0" y="5766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8617161" y="7114209"/>
            <a:ext cx="786913" cy="957527"/>
          </a:xfrm>
          <a:custGeom>
            <a:avLst/>
            <a:gdLst/>
            <a:ahLst/>
            <a:cxnLst/>
            <a:rect r="r" b="b" t="t" l="l"/>
            <a:pathLst>
              <a:path h="957527" w="786913">
                <a:moveTo>
                  <a:pt x="0" y="0"/>
                </a:moveTo>
                <a:lnTo>
                  <a:pt x="786913" y="0"/>
                </a:lnTo>
                <a:lnTo>
                  <a:pt x="786913" y="957526"/>
                </a:lnTo>
                <a:lnTo>
                  <a:pt x="0" y="9575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5825685" y="-3036487"/>
            <a:ext cx="4924630" cy="6072975"/>
          </a:xfrm>
          <a:custGeom>
            <a:avLst/>
            <a:gdLst/>
            <a:ahLst/>
            <a:cxnLst/>
            <a:rect r="r" b="b" t="t" l="l"/>
            <a:pathLst>
              <a:path h="6072975" w="4924630">
                <a:moveTo>
                  <a:pt x="0" y="0"/>
                </a:moveTo>
                <a:lnTo>
                  <a:pt x="4924630" y="0"/>
                </a:lnTo>
                <a:lnTo>
                  <a:pt x="4924630" y="6072974"/>
                </a:lnTo>
                <a:lnTo>
                  <a:pt x="0" y="607297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627710" y="7513176"/>
            <a:ext cx="2808578" cy="3722212"/>
          </a:xfrm>
          <a:custGeom>
            <a:avLst/>
            <a:gdLst/>
            <a:ahLst/>
            <a:cxnLst/>
            <a:rect r="r" b="b" t="t" l="l"/>
            <a:pathLst>
              <a:path h="3722212" w="2808578">
                <a:moveTo>
                  <a:pt x="0" y="0"/>
                </a:moveTo>
                <a:lnTo>
                  <a:pt x="2808579" y="0"/>
                </a:lnTo>
                <a:lnTo>
                  <a:pt x="2808579" y="3722212"/>
                </a:lnTo>
                <a:lnTo>
                  <a:pt x="0" y="372221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1136803" y="-1028700"/>
            <a:ext cx="3826764" cy="4114800"/>
          </a:xfrm>
          <a:custGeom>
            <a:avLst/>
            <a:gdLst/>
            <a:ahLst/>
            <a:cxnLst/>
            <a:rect r="r" b="b" t="t" l="l"/>
            <a:pathLst>
              <a:path h="4114800" w="3826764">
                <a:moveTo>
                  <a:pt x="0" y="0"/>
                </a:moveTo>
                <a:lnTo>
                  <a:pt x="3826764" y="0"/>
                </a:lnTo>
                <a:lnTo>
                  <a:pt x="3826764"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5842974" y="8071735"/>
            <a:ext cx="5233450" cy="4114800"/>
          </a:xfrm>
          <a:custGeom>
            <a:avLst/>
            <a:gdLst/>
            <a:ahLst/>
            <a:cxnLst/>
            <a:rect r="r" b="b" t="t" l="l"/>
            <a:pathLst>
              <a:path h="4114800" w="5233450">
                <a:moveTo>
                  <a:pt x="0" y="0"/>
                </a:moveTo>
                <a:lnTo>
                  <a:pt x="5233450" y="0"/>
                </a:lnTo>
                <a:lnTo>
                  <a:pt x="5233450"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3" id="13"/>
          <p:cNvSpPr txBox="true"/>
          <p:nvPr/>
        </p:nvSpPr>
        <p:spPr>
          <a:xfrm rot="0">
            <a:off x="3354460" y="2396938"/>
            <a:ext cx="11806727" cy="827675"/>
          </a:xfrm>
          <a:prstGeom prst="rect">
            <a:avLst/>
          </a:prstGeom>
        </p:spPr>
        <p:txBody>
          <a:bodyPr anchor="t" rtlCol="false" tIns="0" lIns="0" bIns="0" rIns="0">
            <a:spAutoFit/>
          </a:bodyPr>
          <a:lstStyle/>
          <a:p>
            <a:pPr algn="ctr" marL="0" indent="0" lvl="0">
              <a:lnSpc>
                <a:spcPts val="5833"/>
              </a:lnSpc>
              <a:spcBef>
                <a:spcPct val="0"/>
              </a:spcBef>
            </a:pPr>
            <a:r>
              <a:rPr lang="en-US" sz="6945" spc="291">
                <a:solidFill>
                  <a:srgbClr val="68902B"/>
                </a:solidFill>
                <a:latin typeface="Le Petit Cochon"/>
              </a:rPr>
              <a:t>DATA EXPLORATION IN FOOD</a:t>
            </a:r>
          </a:p>
        </p:txBody>
      </p:sp>
      <p:sp>
        <p:nvSpPr>
          <p:cNvPr name="TextBox 14" id="14"/>
          <p:cNvSpPr txBox="true"/>
          <p:nvPr/>
        </p:nvSpPr>
        <p:spPr>
          <a:xfrm rot="0">
            <a:off x="3114380" y="4924425"/>
            <a:ext cx="3865259" cy="854334"/>
          </a:xfrm>
          <a:prstGeom prst="rect">
            <a:avLst/>
          </a:prstGeom>
        </p:spPr>
        <p:txBody>
          <a:bodyPr anchor="t" rtlCol="false" tIns="0" lIns="0" bIns="0" rIns="0">
            <a:spAutoFit/>
          </a:bodyPr>
          <a:lstStyle/>
          <a:p>
            <a:pPr algn="l" marL="0" indent="0" lvl="0">
              <a:lnSpc>
                <a:spcPts val="6283"/>
              </a:lnSpc>
              <a:spcBef>
                <a:spcPct val="0"/>
              </a:spcBef>
            </a:pPr>
            <a:r>
              <a:rPr lang="en-US" sz="4217" spc="71">
                <a:solidFill>
                  <a:srgbClr val="7B3C15"/>
                </a:solidFill>
                <a:latin typeface="Jua"/>
              </a:rPr>
              <a:t>R</a:t>
            </a:r>
            <a:r>
              <a:rPr lang="en-US" sz="4217" spc="71" strike="noStrike" u="none">
                <a:solidFill>
                  <a:srgbClr val="7B3C15"/>
                </a:solidFill>
                <a:latin typeface="Jua"/>
              </a:rPr>
              <a:t>ead dataset</a:t>
            </a:r>
          </a:p>
        </p:txBody>
      </p:sp>
      <p:sp>
        <p:nvSpPr>
          <p:cNvPr name="TextBox 15" id="15"/>
          <p:cNvSpPr txBox="true"/>
          <p:nvPr/>
        </p:nvSpPr>
        <p:spPr>
          <a:xfrm rot="0">
            <a:off x="3114380" y="6990384"/>
            <a:ext cx="5180715" cy="1430546"/>
          </a:xfrm>
          <a:prstGeom prst="rect">
            <a:avLst/>
          </a:prstGeom>
        </p:spPr>
        <p:txBody>
          <a:bodyPr anchor="t" rtlCol="false" tIns="0" lIns="0" bIns="0" rIns="0">
            <a:spAutoFit/>
          </a:bodyPr>
          <a:lstStyle/>
          <a:p>
            <a:pPr algn="l" marL="0" indent="0" lvl="0">
              <a:lnSpc>
                <a:spcPts val="5271"/>
              </a:lnSpc>
            </a:pPr>
            <a:r>
              <a:rPr lang="en-US" sz="4217" spc="71">
                <a:solidFill>
                  <a:srgbClr val="7B3C15"/>
                </a:solidFill>
                <a:latin typeface="Jua"/>
              </a:rPr>
              <a:t>C</a:t>
            </a:r>
            <a:r>
              <a:rPr lang="en-US" sz="4217" spc="71" strike="noStrike" u="none">
                <a:solidFill>
                  <a:srgbClr val="7B3C15"/>
                </a:solidFill>
                <a:latin typeface="Jua"/>
              </a:rPr>
              <a:t>lean all the nan value</a:t>
            </a:r>
          </a:p>
        </p:txBody>
      </p:sp>
      <p:sp>
        <p:nvSpPr>
          <p:cNvPr name="TextBox 16" id="16"/>
          <p:cNvSpPr txBox="true"/>
          <p:nvPr/>
        </p:nvSpPr>
        <p:spPr>
          <a:xfrm rot="0">
            <a:off x="9734550" y="6728322"/>
            <a:ext cx="7238216" cy="2046689"/>
          </a:xfrm>
          <a:prstGeom prst="rect">
            <a:avLst/>
          </a:prstGeom>
        </p:spPr>
        <p:txBody>
          <a:bodyPr anchor="t" rtlCol="false" tIns="0" lIns="0" bIns="0" rIns="0">
            <a:spAutoFit/>
          </a:bodyPr>
          <a:lstStyle/>
          <a:p>
            <a:pPr algn="l" marL="0" indent="0" lvl="0">
              <a:lnSpc>
                <a:spcPts val="5144"/>
              </a:lnSpc>
            </a:pPr>
            <a:r>
              <a:rPr lang="en-US" sz="4217" spc="71">
                <a:solidFill>
                  <a:srgbClr val="7B3C15"/>
                </a:solidFill>
                <a:latin typeface="Jua"/>
              </a:rPr>
              <a:t>Find the</a:t>
            </a:r>
            <a:r>
              <a:rPr lang="en-US" sz="4217" spc="71" strike="noStrike" u="none">
                <a:solidFill>
                  <a:srgbClr val="7B3C15"/>
                </a:solidFill>
                <a:latin typeface="Jua"/>
              </a:rPr>
              <a:t> distribution of GPA and Weight by Gender visualization</a:t>
            </a:r>
          </a:p>
        </p:txBody>
      </p:sp>
      <p:sp>
        <p:nvSpPr>
          <p:cNvPr name="TextBox 17" id="17"/>
          <p:cNvSpPr txBox="true"/>
          <p:nvPr/>
        </p:nvSpPr>
        <p:spPr>
          <a:xfrm rot="0">
            <a:off x="9734550" y="4878068"/>
            <a:ext cx="6198682" cy="1479968"/>
          </a:xfrm>
          <a:prstGeom prst="rect">
            <a:avLst/>
          </a:prstGeom>
        </p:spPr>
        <p:txBody>
          <a:bodyPr anchor="t" rtlCol="false" tIns="0" lIns="0" bIns="0" rIns="0">
            <a:spAutoFit/>
          </a:bodyPr>
          <a:lstStyle/>
          <a:p>
            <a:pPr algn="l" marL="0" indent="0" lvl="0">
              <a:lnSpc>
                <a:spcPts val="5482"/>
              </a:lnSpc>
            </a:pPr>
            <a:r>
              <a:rPr lang="en-US" sz="4217" spc="71">
                <a:solidFill>
                  <a:srgbClr val="7B3C15"/>
                </a:solidFill>
                <a:latin typeface="Jua"/>
              </a:rPr>
              <a:t>P</a:t>
            </a:r>
            <a:r>
              <a:rPr lang="en-US" sz="4217" spc="71" strike="noStrike" u="none">
                <a:solidFill>
                  <a:srgbClr val="7B3C15"/>
                </a:solidFill>
                <a:latin typeface="Jua"/>
              </a:rPr>
              <a:t>repare the dataset for analasys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8E9"/>
        </a:solidFill>
      </p:bgPr>
    </p:bg>
    <p:spTree>
      <p:nvGrpSpPr>
        <p:cNvPr id="1" name=""/>
        <p:cNvGrpSpPr/>
        <p:nvPr/>
      </p:nvGrpSpPr>
      <p:grpSpPr>
        <a:xfrm>
          <a:off x="0" y="0"/>
          <a:ext cx="0" cy="0"/>
          <a:chOff x="0" y="0"/>
          <a:chExt cx="0" cy="0"/>
        </a:xfrm>
      </p:grpSpPr>
      <p:sp>
        <p:nvSpPr>
          <p:cNvPr name="Freeform 2" id="2"/>
          <p:cNvSpPr/>
          <p:nvPr/>
        </p:nvSpPr>
        <p:spPr>
          <a:xfrm flipH="false" flipV="false" rot="0">
            <a:off x="10236184" y="7712884"/>
            <a:ext cx="786913" cy="957527"/>
          </a:xfrm>
          <a:custGeom>
            <a:avLst/>
            <a:gdLst/>
            <a:ahLst/>
            <a:cxnLst/>
            <a:rect r="r" b="b" t="t" l="l"/>
            <a:pathLst>
              <a:path h="957527" w="786913">
                <a:moveTo>
                  <a:pt x="0" y="0"/>
                </a:moveTo>
                <a:lnTo>
                  <a:pt x="786912" y="0"/>
                </a:lnTo>
                <a:lnTo>
                  <a:pt x="786912" y="957526"/>
                </a:lnTo>
                <a:lnTo>
                  <a:pt x="0" y="9575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825685" y="-3036487"/>
            <a:ext cx="4924630" cy="6072975"/>
          </a:xfrm>
          <a:custGeom>
            <a:avLst/>
            <a:gdLst/>
            <a:ahLst/>
            <a:cxnLst/>
            <a:rect r="r" b="b" t="t" l="l"/>
            <a:pathLst>
              <a:path h="6072975" w="4924630">
                <a:moveTo>
                  <a:pt x="0" y="0"/>
                </a:moveTo>
                <a:lnTo>
                  <a:pt x="4924630" y="0"/>
                </a:lnTo>
                <a:lnTo>
                  <a:pt x="4924630" y="6072974"/>
                </a:lnTo>
                <a:lnTo>
                  <a:pt x="0" y="60729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27710" y="7513176"/>
            <a:ext cx="2808578" cy="3722212"/>
          </a:xfrm>
          <a:custGeom>
            <a:avLst/>
            <a:gdLst/>
            <a:ahLst/>
            <a:cxnLst/>
            <a:rect r="r" b="b" t="t" l="l"/>
            <a:pathLst>
              <a:path h="3722212" w="2808578">
                <a:moveTo>
                  <a:pt x="0" y="0"/>
                </a:moveTo>
                <a:lnTo>
                  <a:pt x="2808579" y="0"/>
                </a:lnTo>
                <a:lnTo>
                  <a:pt x="2808579" y="3722212"/>
                </a:lnTo>
                <a:lnTo>
                  <a:pt x="0" y="37222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177604" y="-1371562"/>
            <a:ext cx="3358473" cy="3611261"/>
          </a:xfrm>
          <a:custGeom>
            <a:avLst/>
            <a:gdLst/>
            <a:ahLst/>
            <a:cxnLst/>
            <a:rect r="r" b="b" t="t" l="l"/>
            <a:pathLst>
              <a:path h="3611261" w="3358473">
                <a:moveTo>
                  <a:pt x="0" y="0"/>
                </a:moveTo>
                <a:lnTo>
                  <a:pt x="3358473" y="0"/>
                </a:lnTo>
                <a:lnTo>
                  <a:pt x="3358473" y="3611261"/>
                </a:lnTo>
                <a:lnTo>
                  <a:pt x="0" y="361126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5087600" y="1513393"/>
            <a:ext cx="8112800" cy="4589143"/>
          </a:xfrm>
          <a:custGeom>
            <a:avLst/>
            <a:gdLst/>
            <a:ahLst/>
            <a:cxnLst/>
            <a:rect r="r" b="b" t="t" l="l"/>
            <a:pathLst>
              <a:path h="4589143" w="8112800">
                <a:moveTo>
                  <a:pt x="0" y="0"/>
                </a:moveTo>
                <a:lnTo>
                  <a:pt x="8112800" y="0"/>
                </a:lnTo>
                <a:lnTo>
                  <a:pt x="8112800" y="4589144"/>
                </a:lnTo>
                <a:lnTo>
                  <a:pt x="0" y="4589144"/>
                </a:lnTo>
                <a:lnTo>
                  <a:pt x="0" y="0"/>
                </a:lnTo>
                <a:close/>
              </a:path>
            </a:pathLst>
          </a:custGeom>
          <a:blipFill>
            <a:blip r:embed="rId10"/>
            <a:stretch>
              <a:fillRect l="0" t="0" r="0" b="0"/>
            </a:stretch>
          </a:blipFill>
        </p:spPr>
      </p:sp>
      <p:sp>
        <p:nvSpPr>
          <p:cNvPr name="Freeform 7" id="7"/>
          <p:cNvSpPr/>
          <p:nvPr/>
        </p:nvSpPr>
        <p:spPr>
          <a:xfrm flipH="false" flipV="false" rot="0">
            <a:off x="2603962" y="6102537"/>
            <a:ext cx="12610435" cy="3921408"/>
          </a:xfrm>
          <a:custGeom>
            <a:avLst/>
            <a:gdLst/>
            <a:ahLst/>
            <a:cxnLst/>
            <a:rect r="r" b="b" t="t" l="l"/>
            <a:pathLst>
              <a:path h="3921408" w="12610435">
                <a:moveTo>
                  <a:pt x="0" y="0"/>
                </a:moveTo>
                <a:lnTo>
                  <a:pt x="12610435" y="0"/>
                </a:lnTo>
                <a:lnTo>
                  <a:pt x="12610435" y="3921408"/>
                </a:lnTo>
                <a:lnTo>
                  <a:pt x="0" y="3921408"/>
                </a:lnTo>
                <a:lnTo>
                  <a:pt x="0" y="0"/>
                </a:lnTo>
                <a:close/>
              </a:path>
            </a:pathLst>
          </a:custGeom>
          <a:blipFill>
            <a:blip r:embed="rId11"/>
            <a:stretch>
              <a:fillRect l="-2223" t="0" r="-2223" b="0"/>
            </a:stretch>
          </a:blipFill>
        </p:spPr>
      </p:sp>
      <p:sp>
        <p:nvSpPr>
          <p:cNvPr name="Freeform 8" id="8"/>
          <p:cNvSpPr/>
          <p:nvPr/>
        </p:nvSpPr>
        <p:spPr>
          <a:xfrm flipH="false" flipV="false" rot="0">
            <a:off x="16017766" y="7120588"/>
            <a:ext cx="4540469" cy="4114800"/>
          </a:xfrm>
          <a:custGeom>
            <a:avLst/>
            <a:gdLst/>
            <a:ahLst/>
            <a:cxnLst/>
            <a:rect r="r" b="b" t="t" l="l"/>
            <a:pathLst>
              <a:path h="4114800" w="4540469">
                <a:moveTo>
                  <a:pt x="0" y="0"/>
                </a:moveTo>
                <a:lnTo>
                  <a:pt x="4540468" y="0"/>
                </a:lnTo>
                <a:lnTo>
                  <a:pt x="454046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2918877" y="4251237"/>
            <a:ext cx="1111854" cy="892263"/>
          </a:xfrm>
          <a:custGeom>
            <a:avLst/>
            <a:gdLst/>
            <a:ahLst/>
            <a:cxnLst/>
            <a:rect r="r" b="b" t="t" l="l"/>
            <a:pathLst>
              <a:path h="892263" w="1111854">
                <a:moveTo>
                  <a:pt x="0" y="0"/>
                </a:moveTo>
                <a:lnTo>
                  <a:pt x="1111854" y="0"/>
                </a:lnTo>
                <a:lnTo>
                  <a:pt x="1111854" y="892263"/>
                </a:lnTo>
                <a:lnTo>
                  <a:pt x="0" y="892263"/>
                </a:lnTo>
                <a:lnTo>
                  <a:pt x="0" y="0"/>
                </a:lnTo>
                <a:close/>
              </a:path>
            </a:pathLst>
          </a:custGeom>
          <a:blipFill>
            <a:blip r:embed="rId14"/>
            <a:stretch>
              <a:fillRect l="0" t="0" r="0" b="0"/>
            </a:stretch>
          </a:blipFill>
        </p:spPr>
      </p:sp>
      <p:sp>
        <p:nvSpPr>
          <p:cNvPr name="Freeform 10" id="10"/>
          <p:cNvSpPr/>
          <p:nvPr/>
        </p:nvSpPr>
        <p:spPr>
          <a:xfrm flipH="false" flipV="false" rot="0">
            <a:off x="14783627" y="4251237"/>
            <a:ext cx="1234139" cy="1210999"/>
          </a:xfrm>
          <a:custGeom>
            <a:avLst/>
            <a:gdLst/>
            <a:ahLst/>
            <a:cxnLst/>
            <a:rect r="r" b="b" t="t" l="l"/>
            <a:pathLst>
              <a:path h="1210999" w="1234139">
                <a:moveTo>
                  <a:pt x="0" y="0"/>
                </a:moveTo>
                <a:lnTo>
                  <a:pt x="1234139" y="0"/>
                </a:lnTo>
                <a:lnTo>
                  <a:pt x="1234139" y="1210999"/>
                </a:lnTo>
                <a:lnTo>
                  <a:pt x="0" y="1210999"/>
                </a:lnTo>
                <a:lnTo>
                  <a:pt x="0" y="0"/>
                </a:lnTo>
                <a:close/>
              </a:path>
            </a:pathLst>
          </a:custGeom>
          <a:blipFill>
            <a:blip r:embed="rId15"/>
            <a:stretch>
              <a:fillRect l="0" t="0" r="0" b="0"/>
            </a:stretch>
          </a:blipFill>
        </p:spPr>
      </p:sp>
      <p:sp>
        <p:nvSpPr>
          <p:cNvPr name="TextBox 11" id="11"/>
          <p:cNvSpPr txBox="true"/>
          <p:nvPr/>
        </p:nvSpPr>
        <p:spPr>
          <a:xfrm rot="0">
            <a:off x="3516454" y="653143"/>
            <a:ext cx="10973645" cy="762669"/>
          </a:xfrm>
          <a:prstGeom prst="rect">
            <a:avLst/>
          </a:prstGeom>
        </p:spPr>
        <p:txBody>
          <a:bodyPr anchor="t" rtlCol="false" tIns="0" lIns="0" bIns="0" rIns="0">
            <a:spAutoFit/>
          </a:bodyPr>
          <a:lstStyle/>
          <a:p>
            <a:pPr algn="ctr" marL="0" indent="0" lvl="0">
              <a:lnSpc>
                <a:spcPts val="5422"/>
              </a:lnSpc>
              <a:spcBef>
                <a:spcPct val="0"/>
              </a:spcBef>
            </a:pPr>
            <a:r>
              <a:rPr lang="en-US" sz="6455" spc="271">
                <a:solidFill>
                  <a:srgbClr val="68902B"/>
                </a:solidFill>
                <a:latin typeface="Le Petit Cochon"/>
              </a:rPr>
              <a:t>DISTRIBUTION VISUALIZE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8E9"/>
        </a:solidFill>
      </p:bgPr>
    </p:bg>
    <p:spTree>
      <p:nvGrpSpPr>
        <p:cNvPr id="1" name=""/>
        <p:cNvGrpSpPr/>
        <p:nvPr/>
      </p:nvGrpSpPr>
      <p:grpSpPr>
        <a:xfrm>
          <a:off x="0" y="0"/>
          <a:ext cx="0" cy="0"/>
          <a:chOff x="0" y="0"/>
          <a:chExt cx="0" cy="0"/>
        </a:xfrm>
      </p:grpSpPr>
      <p:grpSp>
        <p:nvGrpSpPr>
          <p:cNvPr name="Group 2" id="2"/>
          <p:cNvGrpSpPr/>
          <p:nvPr/>
        </p:nvGrpSpPr>
        <p:grpSpPr>
          <a:xfrm rot="-95770">
            <a:off x="-804270" y="8446413"/>
            <a:ext cx="20178560" cy="3086100"/>
            <a:chOff x="0" y="0"/>
            <a:chExt cx="5314518" cy="812800"/>
          </a:xfrm>
        </p:grpSpPr>
        <p:sp>
          <p:nvSpPr>
            <p:cNvPr name="Freeform 3" id="3"/>
            <p:cNvSpPr/>
            <p:nvPr/>
          </p:nvSpPr>
          <p:spPr>
            <a:xfrm flipH="false" flipV="false" rot="0">
              <a:off x="0" y="0"/>
              <a:ext cx="5314518" cy="812800"/>
            </a:xfrm>
            <a:custGeom>
              <a:avLst/>
              <a:gdLst/>
              <a:ahLst/>
              <a:cxnLst/>
              <a:rect r="r" b="b" t="t" l="l"/>
              <a:pathLst>
                <a:path h="812800" w="5314518">
                  <a:moveTo>
                    <a:pt x="0" y="0"/>
                  </a:moveTo>
                  <a:lnTo>
                    <a:pt x="5314518" y="0"/>
                  </a:lnTo>
                  <a:lnTo>
                    <a:pt x="5314518" y="812800"/>
                  </a:lnTo>
                  <a:lnTo>
                    <a:pt x="0" y="812800"/>
                  </a:lnTo>
                  <a:close/>
                </a:path>
              </a:pathLst>
            </a:custGeom>
            <a:solidFill>
              <a:srgbClr val="F6EED6"/>
            </a:solidFill>
          </p:spPr>
        </p:sp>
        <p:sp>
          <p:nvSpPr>
            <p:cNvPr name="TextBox 4" id="4"/>
            <p:cNvSpPr txBox="true"/>
            <p:nvPr/>
          </p:nvSpPr>
          <p:spPr>
            <a:xfrm>
              <a:off x="0" y="-19050"/>
              <a:ext cx="5314518" cy="831850"/>
            </a:xfrm>
            <a:prstGeom prst="rect">
              <a:avLst/>
            </a:prstGeom>
          </p:spPr>
          <p:txBody>
            <a:bodyPr anchor="ctr" rtlCol="false" tIns="50800" lIns="50800" bIns="50800" rIns="50800"/>
            <a:lstStyle/>
            <a:p>
              <a:pPr algn="ctr">
                <a:lnSpc>
                  <a:spcPts val="2718"/>
                </a:lnSpc>
              </a:pPr>
            </a:p>
          </p:txBody>
        </p:sp>
      </p:grpSp>
      <p:sp>
        <p:nvSpPr>
          <p:cNvPr name="Freeform 5" id="5"/>
          <p:cNvSpPr/>
          <p:nvPr/>
        </p:nvSpPr>
        <p:spPr>
          <a:xfrm flipH="false" flipV="false" rot="0">
            <a:off x="-2327434" y="-2823854"/>
            <a:ext cx="4924630" cy="6072975"/>
          </a:xfrm>
          <a:custGeom>
            <a:avLst/>
            <a:gdLst/>
            <a:ahLst/>
            <a:cxnLst/>
            <a:rect r="r" b="b" t="t" l="l"/>
            <a:pathLst>
              <a:path h="6072975" w="4924630">
                <a:moveTo>
                  <a:pt x="0" y="0"/>
                </a:moveTo>
                <a:lnTo>
                  <a:pt x="4924630" y="0"/>
                </a:lnTo>
                <a:lnTo>
                  <a:pt x="4924630" y="6072975"/>
                </a:lnTo>
                <a:lnTo>
                  <a:pt x="0" y="60729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1089377">
            <a:off x="7640668" y="-2864750"/>
            <a:ext cx="4422798" cy="4114800"/>
          </a:xfrm>
          <a:custGeom>
            <a:avLst/>
            <a:gdLst/>
            <a:ahLst/>
            <a:cxnLst/>
            <a:rect r="r" b="b" t="t" l="l"/>
            <a:pathLst>
              <a:path h="4114800" w="4422798">
                <a:moveTo>
                  <a:pt x="4422798" y="0"/>
                </a:moveTo>
                <a:lnTo>
                  <a:pt x="0" y="0"/>
                </a:lnTo>
                <a:lnTo>
                  <a:pt x="0" y="4114800"/>
                </a:lnTo>
                <a:lnTo>
                  <a:pt x="4422798" y="4114800"/>
                </a:lnTo>
                <a:lnTo>
                  <a:pt x="4422798"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2114660" y="338453"/>
            <a:ext cx="6702659" cy="5468347"/>
          </a:xfrm>
          <a:custGeom>
            <a:avLst/>
            <a:gdLst/>
            <a:ahLst/>
            <a:cxnLst/>
            <a:rect r="r" b="b" t="t" l="l"/>
            <a:pathLst>
              <a:path h="5468347" w="6702659">
                <a:moveTo>
                  <a:pt x="0" y="0"/>
                </a:moveTo>
                <a:lnTo>
                  <a:pt x="6702659" y="0"/>
                </a:lnTo>
                <a:lnTo>
                  <a:pt x="6702659" y="5468347"/>
                </a:lnTo>
                <a:lnTo>
                  <a:pt x="0" y="5468347"/>
                </a:lnTo>
                <a:lnTo>
                  <a:pt x="0" y="0"/>
                </a:lnTo>
                <a:close/>
              </a:path>
            </a:pathLst>
          </a:custGeom>
          <a:blipFill>
            <a:blip r:embed="rId6"/>
            <a:stretch>
              <a:fillRect l="0" t="0" r="-37964" b="-1141"/>
            </a:stretch>
          </a:blipFill>
        </p:spPr>
      </p:sp>
      <p:sp>
        <p:nvSpPr>
          <p:cNvPr name="Freeform 8" id="8"/>
          <p:cNvSpPr/>
          <p:nvPr/>
        </p:nvSpPr>
        <p:spPr>
          <a:xfrm flipH="false" flipV="false" rot="0">
            <a:off x="1709218" y="5806800"/>
            <a:ext cx="7575792" cy="4223469"/>
          </a:xfrm>
          <a:custGeom>
            <a:avLst/>
            <a:gdLst/>
            <a:ahLst/>
            <a:cxnLst/>
            <a:rect r="r" b="b" t="t" l="l"/>
            <a:pathLst>
              <a:path h="4223469" w="7575792">
                <a:moveTo>
                  <a:pt x="0" y="0"/>
                </a:moveTo>
                <a:lnTo>
                  <a:pt x="7575792" y="0"/>
                </a:lnTo>
                <a:lnTo>
                  <a:pt x="7575792" y="4223470"/>
                </a:lnTo>
                <a:lnTo>
                  <a:pt x="0" y="4223470"/>
                </a:lnTo>
                <a:lnTo>
                  <a:pt x="0" y="0"/>
                </a:lnTo>
                <a:close/>
              </a:path>
            </a:pathLst>
          </a:custGeom>
          <a:blipFill>
            <a:blip r:embed="rId7"/>
            <a:stretch>
              <a:fillRect l="-7651" t="0" r="-52454" b="0"/>
            </a:stretch>
          </a:blipFill>
        </p:spPr>
      </p:sp>
      <p:sp>
        <p:nvSpPr>
          <p:cNvPr name="Freeform 9" id="9"/>
          <p:cNvSpPr/>
          <p:nvPr/>
        </p:nvSpPr>
        <p:spPr>
          <a:xfrm flipH="false" flipV="false" rot="0">
            <a:off x="16150377" y="212634"/>
            <a:ext cx="1939251" cy="1578065"/>
          </a:xfrm>
          <a:custGeom>
            <a:avLst/>
            <a:gdLst/>
            <a:ahLst/>
            <a:cxnLst/>
            <a:rect r="r" b="b" t="t" l="l"/>
            <a:pathLst>
              <a:path h="1578065" w="1939251">
                <a:moveTo>
                  <a:pt x="0" y="0"/>
                </a:moveTo>
                <a:lnTo>
                  <a:pt x="1939251" y="0"/>
                </a:lnTo>
                <a:lnTo>
                  <a:pt x="1939251" y="1578065"/>
                </a:lnTo>
                <a:lnTo>
                  <a:pt x="0" y="157806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6008780" y="8085551"/>
            <a:ext cx="2713657" cy="2350706"/>
          </a:xfrm>
          <a:custGeom>
            <a:avLst/>
            <a:gdLst/>
            <a:ahLst/>
            <a:cxnLst/>
            <a:rect r="r" b="b" t="t" l="l"/>
            <a:pathLst>
              <a:path h="2350706" w="2713657">
                <a:moveTo>
                  <a:pt x="0" y="0"/>
                </a:moveTo>
                <a:lnTo>
                  <a:pt x="2713657" y="0"/>
                </a:lnTo>
                <a:lnTo>
                  <a:pt x="2713657" y="2350706"/>
                </a:lnTo>
                <a:lnTo>
                  <a:pt x="0" y="235070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10346627" y="667337"/>
            <a:ext cx="4495681" cy="944883"/>
          </a:xfrm>
          <a:prstGeom prst="rect">
            <a:avLst/>
          </a:prstGeom>
        </p:spPr>
        <p:txBody>
          <a:bodyPr anchor="t" rtlCol="false" tIns="0" lIns="0" bIns="0" rIns="0">
            <a:spAutoFit/>
          </a:bodyPr>
          <a:lstStyle/>
          <a:p>
            <a:pPr marL="0" indent="0" lvl="0">
              <a:lnSpc>
                <a:spcPts val="6744"/>
              </a:lnSpc>
              <a:spcBef>
                <a:spcPct val="0"/>
              </a:spcBef>
            </a:pPr>
            <a:r>
              <a:rPr lang="en-US" sz="8028" spc="337">
                <a:solidFill>
                  <a:srgbClr val="68902B"/>
                </a:solidFill>
                <a:latin typeface="Le Petit Cochon"/>
              </a:rPr>
              <a:t>ANALYSIS </a:t>
            </a:r>
          </a:p>
        </p:txBody>
      </p:sp>
      <p:sp>
        <p:nvSpPr>
          <p:cNvPr name="TextBox 12" id="12"/>
          <p:cNvSpPr txBox="true"/>
          <p:nvPr/>
        </p:nvSpPr>
        <p:spPr>
          <a:xfrm rot="0">
            <a:off x="10346627" y="2092939"/>
            <a:ext cx="4398027" cy="1175566"/>
          </a:xfrm>
          <a:prstGeom prst="rect">
            <a:avLst/>
          </a:prstGeom>
        </p:spPr>
        <p:txBody>
          <a:bodyPr anchor="t" rtlCol="false" tIns="0" lIns="0" bIns="0" rIns="0">
            <a:spAutoFit/>
          </a:bodyPr>
          <a:lstStyle/>
          <a:p>
            <a:pPr>
              <a:lnSpc>
                <a:spcPts val="2916"/>
              </a:lnSpc>
            </a:pPr>
            <a:r>
              <a:rPr lang="en-US" sz="2831">
                <a:solidFill>
                  <a:srgbClr val="AD795B"/>
                </a:solidFill>
                <a:latin typeface="Jua"/>
              </a:rPr>
              <a:t>The project uses: comford_food and food_reason</a:t>
            </a:r>
          </a:p>
        </p:txBody>
      </p:sp>
      <p:sp>
        <p:nvSpPr>
          <p:cNvPr name="TextBox 13" id="13"/>
          <p:cNvSpPr txBox="true"/>
          <p:nvPr/>
        </p:nvSpPr>
        <p:spPr>
          <a:xfrm rot="0">
            <a:off x="10346627" y="3644978"/>
            <a:ext cx="4593042" cy="451666"/>
          </a:xfrm>
          <a:prstGeom prst="rect">
            <a:avLst/>
          </a:prstGeom>
        </p:spPr>
        <p:txBody>
          <a:bodyPr anchor="t" rtlCol="false" tIns="0" lIns="0" bIns="0" rIns="0">
            <a:spAutoFit/>
          </a:bodyPr>
          <a:lstStyle/>
          <a:p>
            <a:pPr>
              <a:lnSpc>
                <a:spcPts val="2916"/>
              </a:lnSpc>
            </a:pPr>
            <a:r>
              <a:rPr lang="en-US" sz="2831">
                <a:solidFill>
                  <a:srgbClr val="AD795B"/>
                </a:solidFill>
                <a:latin typeface="Jua"/>
              </a:rPr>
              <a:t>Clean all the nan value</a:t>
            </a:r>
          </a:p>
        </p:txBody>
      </p:sp>
      <p:sp>
        <p:nvSpPr>
          <p:cNvPr name="TextBox 14" id="14"/>
          <p:cNvSpPr txBox="true"/>
          <p:nvPr/>
        </p:nvSpPr>
        <p:spPr>
          <a:xfrm rot="0">
            <a:off x="10346627" y="4745161"/>
            <a:ext cx="5674568" cy="1899466"/>
          </a:xfrm>
          <a:prstGeom prst="rect">
            <a:avLst/>
          </a:prstGeom>
        </p:spPr>
        <p:txBody>
          <a:bodyPr anchor="t" rtlCol="false" tIns="0" lIns="0" bIns="0" rIns="0">
            <a:spAutoFit/>
          </a:bodyPr>
          <a:lstStyle/>
          <a:p>
            <a:pPr>
              <a:lnSpc>
                <a:spcPts val="2916"/>
              </a:lnSpc>
            </a:pPr>
            <a:r>
              <a:rPr lang="en-US" sz="2831">
                <a:solidFill>
                  <a:srgbClr val="AD795B"/>
                </a:solidFill>
                <a:latin typeface="Jua"/>
              </a:rPr>
              <a:t>Explore BERTopic for food and emotion:  embeddings and ML clustering algorithms to generate topics from a collection of documents</a:t>
            </a:r>
          </a:p>
        </p:txBody>
      </p:sp>
      <p:sp>
        <p:nvSpPr>
          <p:cNvPr name="TextBox 15" id="15"/>
          <p:cNvSpPr txBox="true"/>
          <p:nvPr/>
        </p:nvSpPr>
        <p:spPr>
          <a:xfrm rot="0">
            <a:off x="10346627" y="7271936"/>
            <a:ext cx="5674568" cy="813616"/>
          </a:xfrm>
          <a:prstGeom prst="rect">
            <a:avLst/>
          </a:prstGeom>
        </p:spPr>
        <p:txBody>
          <a:bodyPr anchor="t" rtlCol="false" tIns="0" lIns="0" bIns="0" rIns="0">
            <a:spAutoFit/>
          </a:bodyPr>
          <a:lstStyle/>
          <a:p>
            <a:pPr>
              <a:lnSpc>
                <a:spcPts val="2916"/>
              </a:lnSpc>
            </a:pPr>
            <a:r>
              <a:rPr lang="en-US" sz="2831">
                <a:solidFill>
                  <a:srgbClr val="AD795B"/>
                </a:solidFill>
                <a:latin typeface="Jua"/>
              </a:rPr>
              <a:t>Correction between food topics and emotion on Bert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DAF3FBfaTuU</dc:identifier>
  <dcterms:modified xsi:type="dcterms:W3CDTF">2011-08-01T06:04:30Z</dcterms:modified>
  <cp:revision>1</cp:revision>
  <dc:title>Food Recommendation base on emotion</dc:title>
</cp:coreProperties>
</file>